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8"/>
  </p:notesMasterIdLst>
  <p:handoutMasterIdLst>
    <p:handoutMasterId r:id="rId49"/>
  </p:handoutMasterIdLst>
  <p:sldIdLst>
    <p:sldId id="277" r:id="rId2"/>
    <p:sldId id="263" r:id="rId3"/>
    <p:sldId id="311" r:id="rId4"/>
    <p:sldId id="313" r:id="rId5"/>
    <p:sldId id="264" r:id="rId6"/>
    <p:sldId id="265" r:id="rId7"/>
    <p:sldId id="266" r:id="rId8"/>
    <p:sldId id="279" r:id="rId9"/>
    <p:sldId id="267" r:id="rId10"/>
    <p:sldId id="275" r:id="rId11"/>
    <p:sldId id="281" r:id="rId12"/>
    <p:sldId id="282" r:id="rId13"/>
    <p:sldId id="286" r:id="rId14"/>
    <p:sldId id="280" r:id="rId15"/>
    <p:sldId id="268" r:id="rId16"/>
    <p:sldId id="288" r:id="rId17"/>
    <p:sldId id="304" r:id="rId18"/>
    <p:sldId id="287" r:id="rId19"/>
    <p:sldId id="305" r:id="rId20"/>
    <p:sldId id="306" r:id="rId21"/>
    <p:sldId id="307" r:id="rId22"/>
    <p:sldId id="301" r:id="rId23"/>
    <p:sldId id="271" r:id="rId24"/>
    <p:sldId id="298" r:id="rId25"/>
    <p:sldId id="300" r:id="rId26"/>
    <p:sldId id="314" r:id="rId27"/>
    <p:sldId id="299" r:id="rId28"/>
    <p:sldId id="312" r:id="rId29"/>
    <p:sldId id="292" r:id="rId30"/>
    <p:sldId id="272" r:id="rId31"/>
    <p:sldId id="289" r:id="rId32"/>
    <p:sldId id="296" r:id="rId33"/>
    <p:sldId id="302" r:id="rId34"/>
    <p:sldId id="284" r:id="rId35"/>
    <p:sldId id="273" r:id="rId36"/>
    <p:sldId id="269" r:id="rId37"/>
    <p:sldId id="274" r:id="rId38"/>
    <p:sldId id="290" r:id="rId39"/>
    <p:sldId id="293" r:id="rId40"/>
    <p:sldId id="295" r:id="rId41"/>
    <p:sldId id="294" r:id="rId42"/>
    <p:sldId id="291" r:id="rId43"/>
    <p:sldId id="297" r:id="rId44"/>
    <p:sldId id="308" r:id="rId45"/>
    <p:sldId id="309" r:id="rId46"/>
    <p:sldId id="310" r:id="rId47"/>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44">
          <p15:clr>
            <a:srgbClr val="A4A3A4"/>
          </p15:clr>
        </p15:guide>
        <p15:guide id="2" pos="2880">
          <p15:clr>
            <a:srgbClr val="A4A3A4"/>
          </p15:clr>
        </p15:guide>
        <p15:guide id="3" orient="horz" pos="2592">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5E3"/>
    <a:srgbClr val="7F7F7F"/>
    <a:srgbClr val="AC264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5" autoAdjust="0"/>
    <p:restoredTop sz="99057" autoAdjust="0"/>
  </p:normalViewPr>
  <p:slideViewPr>
    <p:cSldViewPr snapToGrid="0" snapToObjects="1">
      <p:cViewPr varScale="1">
        <p:scale>
          <a:sx n="64" d="100"/>
          <a:sy n="64" d="100"/>
        </p:scale>
        <p:origin x="1187" y="27"/>
      </p:cViewPr>
      <p:guideLst>
        <p:guide orient="horz" pos="1944"/>
        <p:guide pos="2880"/>
        <p:guide orient="horz" pos="2592"/>
      </p:guideLst>
    </p:cSldViewPr>
  </p:slideViewPr>
  <p:outlineViewPr>
    <p:cViewPr>
      <p:scale>
        <a:sx n="33" d="100"/>
        <a:sy n="33" d="100"/>
      </p:scale>
      <p:origin x="0" y="384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6" d="100"/>
          <a:sy n="66" d="100"/>
        </p:scale>
        <p:origin x="-3282" y="-10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5616"/>
          </a:xfrm>
          <a:prstGeom prst="rect">
            <a:avLst/>
          </a:prstGeom>
        </p:spPr>
        <p:txBody>
          <a:bodyPr vert="horz" lIns="92263" tIns="46131" rIns="92263" bIns="46131" rtlCol="0"/>
          <a:lstStyle>
            <a:lvl1pPr algn="l">
              <a:defRPr sz="1200"/>
            </a:lvl1pPr>
          </a:lstStyle>
          <a:p>
            <a:endParaRPr lang="en-US" dirty="0"/>
          </a:p>
        </p:txBody>
      </p:sp>
      <p:sp>
        <p:nvSpPr>
          <p:cNvPr id="3" name="Date Placeholder 2"/>
          <p:cNvSpPr>
            <a:spLocks noGrp="1"/>
          </p:cNvSpPr>
          <p:nvPr>
            <p:ph type="dt" sz="quarter" idx="1"/>
          </p:nvPr>
        </p:nvSpPr>
        <p:spPr>
          <a:xfrm>
            <a:off x="3978366" y="0"/>
            <a:ext cx="3043130" cy="465616"/>
          </a:xfrm>
          <a:prstGeom prst="rect">
            <a:avLst/>
          </a:prstGeom>
        </p:spPr>
        <p:txBody>
          <a:bodyPr vert="horz" lIns="92263" tIns="46131" rIns="92263" bIns="46131" rtlCol="0"/>
          <a:lstStyle>
            <a:lvl1pPr algn="r">
              <a:defRPr sz="1200"/>
            </a:lvl1pPr>
          </a:lstStyle>
          <a:p>
            <a:fld id="{65AAF364-CF9A-4EB9-B466-18EA3094D7A0}" type="datetimeFigureOut">
              <a:rPr lang="en-US" smtClean="0"/>
              <a:t>8/2/2016</a:t>
            </a:fld>
            <a:endParaRPr lang="en-US" dirty="0"/>
          </a:p>
        </p:txBody>
      </p:sp>
      <p:sp>
        <p:nvSpPr>
          <p:cNvPr id="4" name="Footer Placeholder 3"/>
          <p:cNvSpPr>
            <a:spLocks noGrp="1"/>
          </p:cNvSpPr>
          <p:nvPr>
            <p:ph type="ftr" sz="quarter" idx="2"/>
          </p:nvPr>
        </p:nvSpPr>
        <p:spPr>
          <a:xfrm>
            <a:off x="0" y="8841885"/>
            <a:ext cx="3043130" cy="465616"/>
          </a:xfrm>
          <a:prstGeom prst="rect">
            <a:avLst/>
          </a:prstGeom>
        </p:spPr>
        <p:txBody>
          <a:bodyPr vert="horz" lIns="92263" tIns="46131" rIns="92263" bIns="4613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366" y="8841885"/>
            <a:ext cx="3043130" cy="465616"/>
          </a:xfrm>
          <a:prstGeom prst="rect">
            <a:avLst/>
          </a:prstGeom>
        </p:spPr>
        <p:txBody>
          <a:bodyPr vert="horz" lIns="92263" tIns="46131" rIns="92263" bIns="46131" rtlCol="0" anchor="b"/>
          <a:lstStyle>
            <a:lvl1pPr algn="r">
              <a:defRPr sz="1200"/>
            </a:lvl1pPr>
          </a:lstStyle>
          <a:p>
            <a:fld id="{0FB24D3E-FAF3-4B15-9159-70FCB40EAD6B}" type="slidenum">
              <a:rPr lang="en-US" smtClean="0"/>
              <a:t>‹#›</a:t>
            </a:fld>
            <a:endParaRPr lang="en-US" dirty="0"/>
          </a:p>
        </p:txBody>
      </p:sp>
    </p:spTree>
    <p:extLst>
      <p:ext uri="{BB962C8B-B14F-4D97-AF65-F5344CB8AC3E}">
        <p14:creationId xmlns:p14="http://schemas.microsoft.com/office/powerpoint/2010/main" val="32293198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130" cy="465616"/>
          </a:xfrm>
          <a:prstGeom prst="rect">
            <a:avLst/>
          </a:prstGeom>
        </p:spPr>
        <p:txBody>
          <a:bodyPr vert="horz" lIns="92263" tIns="46131" rIns="92263" bIns="46131" rtlCol="0"/>
          <a:lstStyle>
            <a:lvl1pPr algn="l">
              <a:defRPr sz="1200"/>
            </a:lvl1pPr>
          </a:lstStyle>
          <a:p>
            <a:endParaRPr lang="en-US" dirty="0"/>
          </a:p>
        </p:txBody>
      </p:sp>
      <p:sp>
        <p:nvSpPr>
          <p:cNvPr id="3" name="Date Placeholder 2"/>
          <p:cNvSpPr>
            <a:spLocks noGrp="1"/>
          </p:cNvSpPr>
          <p:nvPr>
            <p:ph type="dt" idx="1"/>
          </p:nvPr>
        </p:nvSpPr>
        <p:spPr>
          <a:xfrm>
            <a:off x="3978366" y="0"/>
            <a:ext cx="3043130" cy="465616"/>
          </a:xfrm>
          <a:prstGeom prst="rect">
            <a:avLst/>
          </a:prstGeom>
        </p:spPr>
        <p:txBody>
          <a:bodyPr vert="horz" lIns="92263" tIns="46131" rIns="92263" bIns="46131" rtlCol="0"/>
          <a:lstStyle>
            <a:lvl1pPr algn="r">
              <a:defRPr sz="1200"/>
            </a:lvl1pPr>
          </a:lstStyle>
          <a:p>
            <a:fld id="{B582B77B-AE40-43F0-A377-B8D51B82433F}" type="datetimeFigureOut">
              <a:rPr lang="en-US" smtClean="0"/>
              <a:t>8/2/2016</a:t>
            </a:fld>
            <a:endParaRPr lang="en-US" dirty="0"/>
          </a:p>
        </p:txBody>
      </p:sp>
      <p:sp>
        <p:nvSpPr>
          <p:cNvPr id="4" name="Slide Image Placeholder 3"/>
          <p:cNvSpPr>
            <a:spLocks noGrp="1" noRot="1" noChangeAspect="1"/>
          </p:cNvSpPr>
          <p:nvPr>
            <p:ph type="sldImg" idx="2"/>
          </p:nvPr>
        </p:nvSpPr>
        <p:spPr>
          <a:xfrm>
            <a:off x="1182688" y="696913"/>
            <a:ext cx="4657725" cy="3492500"/>
          </a:xfrm>
          <a:prstGeom prst="rect">
            <a:avLst/>
          </a:prstGeom>
          <a:noFill/>
          <a:ln w="12700">
            <a:solidFill>
              <a:prstClr val="black"/>
            </a:solidFill>
          </a:ln>
        </p:spPr>
        <p:txBody>
          <a:bodyPr vert="horz" lIns="92263" tIns="46131" rIns="92263" bIns="46131" rtlCol="0" anchor="ctr"/>
          <a:lstStyle/>
          <a:p>
            <a:endParaRPr lang="en-US" dirty="0"/>
          </a:p>
        </p:txBody>
      </p:sp>
      <p:sp>
        <p:nvSpPr>
          <p:cNvPr id="5" name="Notes Placeholder 4"/>
          <p:cNvSpPr>
            <a:spLocks noGrp="1"/>
          </p:cNvSpPr>
          <p:nvPr>
            <p:ph type="body" sz="quarter" idx="3"/>
          </p:nvPr>
        </p:nvSpPr>
        <p:spPr>
          <a:xfrm>
            <a:off x="702632" y="4422543"/>
            <a:ext cx="5617838" cy="4188935"/>
          </a:xfrm>
          <a:prstGeom prst="rect">
            <a:avLst/>
          </a:prstGeom>
        </p:spPr>
        <p:txBody>
          <a:bodyPr vert="horz" lIns="92263" tIns="46131" rIns="92263" bIns="461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1885"/>
            <a:ext cx="3043130" cy="465616"/>
          </a:xfrm>
          <a:prstGeom prst="rect">
            <a:avLst/>
          </a:prstGeom>
        </p:spPr>
        <p:txBody>
          <a:bodyPr vert="horz" lIns="92263" tIns="46131" rIns="92263" bIns="4613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366" y="8841885"/>
            <a:ext cx="3043130" cy="465616"/>
          </a:xfrm>
          <a:prstGeom prst="rect">
            <a:avLst/>
          </a:prstGeom>
        </p:spPr>
        <p:txBody>
          <a:bodyPr vert="horz" lIns="92263" tIns="46131" rIns="92263" bIns="46131" rtlCol="0" anchor="b"/>
          <a:lstStyle>
            <a:lvl1pPr algn="r">
              <a:defRPr sz="1200"/>
            </a:lvl1pPr>
          </a:lstStyle>
          <a:p>
            <a:fld id="{0171080E-FC75-4315-8692-4906B6B337D9}" type="slidenum">
              <a:rPr lang="en-US" smtClean="0"/>
              <a:t>‹#›</a:t>
            </a:fld>
            <a:endParaRPr lang="en-US" dirty="0"/>
          </a:p>
        </p:txBody>
      </p:sp>
    </p:spTree>
    <p:extLst>
      <p:ext uri="{BB962C8B-B14F-4D97-AF65-F5344CB8AC3E}">
        <p14:creationId xmlns:p14="http://schemas.microsoft.com/office/powerpoint/2010/main" val="19332582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Slide Number Placeholder 5"/>
          <p:cNvSpPr>
            <a:spLocks noGrp="1"/>
          </p:cNvSpPr>
          <p:nvPr>
            <p:ph type="sldNum" sz="quarter" idx="4294967295"/>
          </p:nvPr>
        </p:nvSpPr>
        <p:spPr>
          <a:xfrm>
            <a:off x="8607794" y="6491706"/>
            <a:ext cx="536206" cy="366295"/>
          </a:xfrm>
          <a:prstGeom prst="rect">
            <a:avLst/>
          </a:prstGeom>
        </p:spPr>
        <p:txBody>
          <a:bodyPr vert="horz" lIns="117467" tIns="58734" rIns="117467" bIns="58734" rtlCol="0" anchor="b"/>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fld id="{CEA59029-AE63-4CEF-B691-D4488B176AF2}" type="slidenum">
              <a:rPr lang="en-US" smtClean="0">
                <a:solidFill>
                  <a:prstClr val="black">
                    <a:tint val="75000"/>
                  </a:prstClr>
                </a:solidFill>
              </a:rPr>
              <a:pPr/>
              <a:t>‹#›</a:t>
            </a:fld>
            <a:endParaRPr lang="en-US" dirty="0">
              <a:solidFill>
                <a:prstClr val="black">
                  <a:tint val="75000"/>
                </a:prstClr>
              </a:solidFill>
            </a:endParaRPr>
          </a:p>
        </p:txBody>
      </p:sp>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a:stretch/>
        </p:blipFill>
        <p:spPr bwMode="gray">
          <a:xfrm>
            <a:off x="0" y="3"/>
            <a:ext cx="9144000" cy="6858002"/>
          </a:xfrm>
          <a:prstGeom prst="rect">
            <a:avLst/>
          </a:prstGeom>
        </p:spPr>
      </p:pic>
      <p:sp>
        <p:nvSpPr>
          <p:cNvPr id="4" name="Rectangle 3"/>
          <p:cNvSpPr/>
          <p:nvPr userDrawn="1"/>
        </p:nvSpPr>
        <p:spPr bwMode="gray">
          <a:xfrm>
            <a:off x="0" y="3"/>
            <a:ext cx="4534678" cy="6858001"/>
          </a:xfrm>
          <a:prstGeom prst="rect">
            <a:avLst/>
          </a:prstGeom>
          <a:gradFill flip="none" rotWithShape="1">
            <a:gsLst>
              <a:gs pos="47000">
                <a:schemeClr val="tx1">
                  <a:alpha val="26000"/>
                </a:schemeClr>
              </a:gs>
              <a:gs pos="20000">
                <a:schemeClr val="tx1">
                  <a:alpha val="38000"/>
                </a:schemeClr>
              </a:gs>
              <a:gs pos="1000">
                <a:schemeClr val="tx1">
                  <a:alpha val="45000"/>
                </a:schemeClr>
              </a:gs>
              <a:gs pos="65000">
                <a:schemeClr val="tx1">
                  <a:alpha val="16000"/>
                </a:schemeClr>
              </a:gs>
              <a:gs pos="95000">
                <a:schemeClr val="bg1">
                  <a:alpha val="0"/>
                </a:schemeClr>
              </a:gs>
            </a:gsLst>
            <a:lin ang="0" scaled="0"/>
            <a:tileRect/>
          </a:gra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300" dirty="0">
              <a:solidFill>
                <a:srgbClr val="977C00">
                  <a:lumMod val="50000"/>
                </a:srgbClr>
              </a:solidFill>
              <a:latin typeface="Segoe" pitchFamily="34" charset="0"/>
            </a:endParaRPr>
          </a:p>
        </p:txBody>
      </p:sp>
      <p:grpSp>
        <p:nvGrpSpPr>
          <p:cNvPr id="5" name="Group 4"/>
          <p:cNvGrpSpPr/>
          <p:nvPr userDrawn="1"/>
        </p:nvGrpSpPr>
        <p:grpSpPr bwMode="gray">
          <a:xfrm>
            <a:off x="290234" y="-3264"/>
            <a:ext cx="2055225" cy="2194560"/>
            <a:chOff x="1603722" y="-25168"/>
            <a:chExt cx="1645920" cy="1645920"/>
          </a:xfrm>
        </p:grpSpPr>
        <p:grpSp>
          <p:nvGrpSpPr>
            <p:cNvPr id="6" name="Group 5"/>
            <p:cNvGrpSpPr/>
            <p:nvPr/>
          </p:nvGrpSpPr>
          <p:grpSpPr bwMode="gray">
            <a:xfrm>
              <a:off x="1603722" y="-25168"/>
              <a:ext cx="1645920" cy="1645920"/>
              <a:chOff x="1603722" y="-25168"/>
              <a:chExt cx="1645920" cy="1645920"/>
            </a:xfrm>
          </p:grpSpPr>
          <p:sp>
            <p:nvSpPr>
              <p:cNvPr id="9" name="Rectangle 8"/>
              <p:cNvSpPr/>
              <p:nvPr/>
            </p:nvSpPr>
            <p:spPr bwMode="gray">
              <a:xfrm>
                <a:off x="1603722" y="-25168"/>
                <a:ext cx="1645920" cy="1645920"/>
              </a:xfrm>
              <a:prstGeom prst="rect">
                <a:avLst/>
              </a:prstGeom>
              <a:solidFill>
                <a:srgbClr val="AC2641"/>
              </a:solidFill>
              <a:ln>
                <a:solidFill>
                  <a:srgbClr val="AC2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 b="-3"/>
              <a:stretch/>
            </p:blipFill>
            <p:spPr bwMode="gray">
              <a:xfrm>
                <a:off x="1632657" y="525928"/>
                <a:ext cx="532044" cy="22689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592092" y="91613"/>
                <a:ext cx="543249" cy="579466"/>
              </a:xfrm>
              <a:prstGeom prst="rect">
                <a:avLst/>
              </a:prstGeom>
            </p:spPr>
          </p:pic>
        </p:gr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3119" b="-3"/>
            <a:stretch/>
          </p:blipFill>
          <p:spPr bwMode="gray">
            <a:xfrm>
              <a:off x="1632657" y="752821"/>
              <a:ext cx="1586203" cy="256667"/>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r="-5258" b="-3"/>
            <a:stretch/>
          </p:blipFill>
          <p:spPr bwMode="gray">
            <a:xfrm>
              <a:off x="1632657" y="1053333"/>
              <a:ext cx="1182153" cy="226893"/>
            </a:xfrm>
            <a:prstGeom prst="rect">
              <a:avLst/>
            </a:prstGeom>
          </p:spPr>
        </p:pic>
      </p:grpSp>
      <p:sp>
        <p:nvSpPr>
          <p:cNvPr id="12" name="Text Placeholder 2"/>
          <p:cNvSpPr>
            <a:spLocks noGrp="1"/>
          </p:cNvSpPr>
          <p:nvPr>
            <p:ph type="body" sz="quarter" idx="10" hasCustomPrompt="1"/>
          </p:nvPr>
        </p:nvSpPr>
        <p:spPr bwMode="gray">
          <a:xfrm>
            <a:off x="293821" y="5680549"/>
            <a:ext cx="3060700" cy="1024467"/>
          </a:xfrm>
          <a:prstGeom prst="rect">
            <a:avLst/>
          </a:prstGeom>
        </p:spPr>
        <p:txBody>
          <a:bodyPr/>
          <a:lstStyle>
            <a:lvl1pPr marL="0" indent="0" algn="l">
              <a:buNone/>
              <a:defRPr sz="1000">
                <a:solidFill>
                  <a:schemeClr val="bg1"/>
                </a:solidFill>
                <a:latin typeface="Arial" panose="020B0604020202020204" pitchFamily="34" charset="0"/>
                <a:cs typeface="Arial" panose="020B0604020202020204" pitchFamily="34" charset="0"/>
              </a:defRPr>
            </a:lvl1pPr>
          </a:lstStyle>
          <a:p>
            <a:pPr algn="l"/>
            <a:r>
              <a:rPr lang="en-US" dirty="0"/>
              <a:t>Presenter Name 1</a:t>
            </a:r>
          </a:p>
          <a:p>
            <a:pPr algn="l"/>
            <a:r>
              <a:rPr lang="en-US" dirty="0"/>
              <a:t>Presenter Name 2</a:t>
            </a:r>
          </a:p>
          <a:p>
            <a:pPr algn="l"/>
            <a:r>
              <a:rPr lang="en-US" dirty="0"/>
              <a:t>Presenter Name 3</a:t>
            </a:r>
          </a:p>
        </p:txBody>
      </p:sp>
      <p:sp>
        <p:nvSpPr>
          <p:cNvPr id="13" name="Text Placeholder 4"/>
          <p:cNvSpPr>
            <a:spLocks noGrp="1"/>
          </p:cNvSpPr>
          <p:nvPr>
            <p:ph type="body" sz="quarter" idx="11" hasCustomPrompt="1"/>
          </p:nvPr>
        </p:nvSpPr>
        <p:spPr bwMode="gray">
          <a:xfrm>
            <a:off x="293826" y="5125723"/>
            <a:ext cx="2742941" cy="422815"/>
          </a:xfrm>
          <a:prstGeom prst="rect">
            <a:avLst/>
          </a:prstGeom>
        </p:spPr>
        <p:txBody>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algn="l"/>
            <a:r>
              <a:rPr lang="en-US" dirty="0"/>
              <a:t>Month DD, YYYY</a:t>
            </a:r>
          </a:p>
        </p:txBody>
      </p:sp>
      <p:sp>
        <p:nvSpPr>
          <p:cNvPr id="14" name="Text Placeholder 10"/>
          <p:cNvSpPr>
            <a:spLocks noGrp="1"/>
          </p:cNvSpPr>
          <p:nvPr>
            <p:ph type="body" sz="quarter" idx="12" hasCustomPrompt="1"/>
          </p:nvPr>
        </p:nvSpPr>
        <p:spPr bwMode="white">
          <a:xfrm>
            <a:off x="293821" y="4130465"/>
            <a:ext cx="8424028" cy="584200"/>
          </a:xfrm>
          <a:prstGeom prst="rect">
            <a:avLst/>
          </a:prstGeom>
        </p:spPr>
        <p:txBody>
          <a:bodyPr/>
          <a:lstStyle>
            <a:lvl1pPr marL="0" indent="0">
              <a:buNone/>
              <a:defRPr sz="1400">
                <a:solidFill>
                  <a:srgbClr val="AC2641"/>
                </a:solidFill>
              </a:defRPr>
            </a:lvl1pPr>
          </a:lstStyle>
          <a:p>
            <a:pPr lvl="0"/>
            <a:r>
              <a:rPr lang="en-US" dirty="0"/>
              <a:t>Insert Sub-Title Here – Up To 2 Full-Width Lines (Initial Caps)</a:t>
            </a:r>
          </a:p>
        </p:txBody>
      </p:sp>
      <p:sp>
        <p:nvSpPr>
          <p:cNvPr id="15" name="Text Placeholder 19"/>
          <p:cNvSpPr>
            <a:spLocks noGrp="1"/>
          </p:cNvSpPr>
          <p:nvPr>
            <p:ph type="body" sz="quarter" idx="13" hasCustomPrompt="1"/>
          </p:nvPr>
        </p:nvSpPr>
        <p:spPr bwMode="gray">
          <a:xfrm>
            <a:off x="293692" y="3110235"/>
            <a:ext cx="8424161" cy="1020233"/>
          </a:xfrm>
          <a:prstGeom prst="rect">
            <a:avLst/>
          </a:prstGeom>
        </p:spPr>
        <p:txBody>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r>
              <a:rPr lang="en-US" sz="2300" b="0" dirty="0"/>
              <a:t>INSERT PRESENTATION TITLE HERE – UP TO 2 FULL WIDTH LINES</a:t>
            </a:r>
            <a:r>
              <a:rPr lang="en-US" sz="2300" b="0" baseline="0" dirty="0"/>
              <a:t> (ALL CAPS)</a:t>
            </a:r>
            <a:endParaRPr lang="en-US" sz="2300" b="0" dirty="0"/>
          </a:p>
        </p:txBody>
      </p:sp>
    </p:spTree>
    <p:extLst>
      <p:ext uri="{BB962C8B-B14F-4D97-AF65-F5344CB8AC3E}">
        <p14:creationId xmlns:p14="http://schemas.microsoft.com/office/powerpoint/2010/main" val="268914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Rectangle 2"/>
          <p:cNvSpPr/>
          <p:nvPr userDrawn="1"/>
        </p:nvSpPr>
        <p:spPr bwMode="white">
          <a:xfrm>
            <a:off x="3" y="1097469"/>
            <a:ext cx="246431" cy="310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 Placeholder 14"/>
          <p:cNvSpPr>
            <a:spLocks noGrp="1"/>
          </p:cNvSpPr>
          <p:nvPr>
            <p:ph type="body" sz="quarter" idx="13" hasCustomPrompt="1"/>
          </p:nvPr>
        </p:nvSpPr>
        <p:spPr>
          <a:xfrm>
            <a:off x="421441" y="833633"/>
            <a:ext cx="8545513" cy="541867"/>
          </a:xfrm>
          <a:prstGeom prst="rect">
            <a:avLst/>
          </a:prstGeom>
        </p:spPr>
        <p:txBody>
          <a:bodyPr/>
          <a:lstStyle>
            <a:lvl1pPr marL="0" indent="0">
              <a:buNone/>
              <a:defRPr sz="1200"/>
            </a:lvl1pPr>
          </a:lstStyle>
          <a:p>
            <a:pPr lvl="0"/>
            <a:r>
              <a:rPr lang="en-US" dirty="0"/>
              <a:t>Subtitle</a:t>
            </a:r>
          </a:p>
        </p:txBody>
      </p:sp>
      <p:sp>
        <p:nvSpPr>
          <p:cNvPr id="16" name="Title 15"/>
          <p:cNvSpPr>
            <a:spLocks noGrp="1"/>
          </p:cNvSpPr>
          <p:nvPr>
            <p:ph type="title"/>
          </p:nvPr>
        </p:nvSpPr>
        <p:spPr>
          <a:xfrm>
            <a:off x="96207" y="252914"/>
            <a:ext cx="6577847" cy="246221"/>
          </a:xfrm>
          <a:prstGeom prst="rect">
            <a:avLst/>
          </a:prstGeom>
        </p:spPr>
        <p:txBody>
          <a:bodyPr wrap="square" tIns="0" bIns="0" anchor="ctr">
            <a:spAutoFit/>
          </a:bodyPr>
          <a:lstStyle>
            <a:lvl1pPr>
              <a:defRPr lang="en-US" sz="1600">
                <a:solidFill>
                  <a:schemeClr val="bg1"/>
                </a:solidFill>
                <a:ea typeface="+mn-ea"/>
              </a:defRPr>
            </a:lvl1pPr>
          </a:lstStyle>
          <a:p>
            <a:pPr marL="0" lvl="0" indent="0">
              <a:spcBef>
                <a:spcPct val="20000"/>
              </a:spcBef>
              <a:buClr>
                <a:schemeClr val="accent2"/>
              </a:buClr>
              <a:buFont typeface="Arial"/>
            </a:pPr>
            <a:r>
              <a:rPr lang="en-US" dirty="0"/>
              <a:t>Click to edit Master title style</a:t>
            </a:r>
          </a:p>
        </p:txBody>
      </p:sp>
      <p:sp>
        <p:nvSpPr>
          <p:cNvPr id="8" name="Slide Number Placeholder 5"/>
          <p:cNvSpPr>
            <a:spLocks noGrp="1"/>
          </p:cNvSpPr>
          <p:nvPr>
            <p:ph type="sldNum" sz="quarter" idx="4294967295"/>
          </p:nvPr>
        </p:nvSpPr>
        <p:spPr>
          <a:xfrm>
            <a:off x="8607794" y="6491706"/>
            <a:ext cx="536206" cy="366295"/>
          </a:xfrm>
          <a:prstGeom prst="rect">
            <a:avLst/>
          </a:prstGeom>
        </p:spPr>
        <p:txBody>
          <a:bodyPr vert="horz" lIns="117467" tIns="58734" rIns="117467" bIns="58734" rtlCol="0" anchor="b"/>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fld id="{CEA59029-AE63-4CEF-B691-D4488B176AF2}" type="slidenum">
              <a:rPr lang="en-US" smtClean="0">
                <a:solidFill>
                  <a:prstClr val="black">
                    <a:tint val="75000"/>
                  </a:prstClr>
                </a:solidFill>
              </a:rPr>
              <a:pPr/>
              <a:t>‹#›</a:t>
            </a:fld>
            <a:endParaRPr lang="en-US" dirty="0">
              <a:solidFill>
                <a:prstClr val="black">
                  <a:tint val="75000"/>
                </a:prstClr>
              </a:solidFill>
            </a:endParaRPr>
          </a:p>
        </p:txBody>
      </p:sp>
      <p:sp>
        <p:nvSpPr>
          <p:cNvPr id="6" name="Content Placeholder 5"/>
          <p:cNvSpPr>
            <a:spLocks noGrp="1"/>
          </p:cNvSpPr>
          <p:nvPr>
            <p:ph sz="quarter" idx="14"/>
          </p:nvPr>
        </p:nvSpPr>
        <p:spPr>
          <a:xfrm>
            <a:off x="421441" y="1407585"/>
            <a:ext cx="8545513" cy="4877603"/>
          </a:xfrm>
          <a:prstGeom prst="rect">
            <a:avLst/>
          </a:prstGeo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dotted-circles.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7360" y="0"/>
            <a:ext cx="1644896" cy="866752"/>
          </a:xfrm>
          <a:prstGeom prst="rect">
            <a:avLst/>
          </a:prstGeom>
        </p:spPr>
      </p:pic>
    </p:spTree>
    <p:extLst>
      <p:ext uri="{BB962C8B-B14F-4D97-AF65-F5344CB8AC3E}">
        <p14:creationId xmlns:p14="http://schemas.microsoft.com/office/powerpoint/2010/main" val="36632956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3" name="Rectangle 2"/>
          <p:cNvSpPr/>
          <p:nvPr userDrawn="1"/>
        </p:nvSpPr>
        <p:spPr bwMode="white">
          <a:xfrm>
            <a:off x="3" y="1097469"/>
            <a:ext cx="246431" cy="310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5"/>
          <p:cNvSpPr>
            <a:spLocks noGrp="1"/>
          </p:cNvSpPr>
          <p:nvPr>
            <p:ph type="sldNum" sz="quarter" idx="4294967295"/>
          </p:nvPr>
        </p:nvSpPr>
        <p:spPr>
          <a:xfrm>
            <a:off x="8607794" y="6491706"/>
            <a:ext cx="536206" cy="366295"/>
          </a:xfrm>
          <a:prstGeom prst="rect">
            <a:avLst/>
          </a:prstGeom>
        </p:spPr>
        <p:txBody>
          <a:bodyPr vert="horz" lIns="117467" tIns="58734" rIns="117467" bIns="58734" rtlCol="0" anchor="b"/>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fld id="{CEA59029-AE63-4CEF-B691-D4488B176AF2}" type="slidenum">
              <a:rPr lang="en-US" smtClean="0">
                <a:solidFill>
                  <a:prstClr val="black">
                    <a:tint val="75000"/>
                  </a:prstClr>
                </a:solidFill>
              </a:rPr>
              <a:pPr/>
              <a:t>‹#›</a:t>
            </a:fld>
            <a:endParaRPr lang="en-US" dirty="0">
              <a:solidFill>
                <a:prstClr val="black">
                  <a:tint val="75000"/>
                </a:prstClr>
              </a:solidFill>
            </a:endParaRPr>
          </a:p>
        </p:txBody>
      </p:sp>
      <p:sp>
        <p:nvSpPr>
          <p:cNvPr id="6" name="Content Placeholder 5"/>
          <p:cNvSpPr>
            <a:spLocks noGrp="1"/>
          </p:cNvSpPr>
          <p:nvPr>
            <p:ph sz="quarter" idx="14"/>
          </p:nvPr>
        </p:nvSpPr>
        <p:spPr>
          <a:xfrm>
            <a:off x="421441" y="866753"/>
            <a:ext cx="8545513" cy="5544559"/>
          </a:xfrm>
          <a:prstGeom prst="rect">
            <a:avLst/>
          </a:prstGeom>
        </p:spPr>
        <p:txBody>
          <a:bodyPr/>
          <a:lstStyle>
            <a:lvl1pPr>
              <a:defRPr sz="1400" b="1"/>
            </a:lvl1pPr>
            <a:lvl2pPr>
              <a:defRPr sz="1200" b="0"/>
            </a:lvl2pPr>
            <a:lvl3pPr>
              <a:defRPr sz="10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5"/>
          <p:cNvSpPr>
            <a:spLocks noGrp="1"/>
          </p:cNvSpPr>
          <p:nvPr>
            <p:ph type="title"/>
          </p:nvPr>
        </p:nvSpPr>
        <p:spPr>
          <a:xfrm>
            <a:off x="96207" y="252914"/>
            <a:ext cx="6577847" cy="246221"/>
          </a:xfrm>
          <a:prstGeom prst="rect">
            <a:avLst/>
          </a:prstGeom>
        </p:spPr>
        <p:txBody>
          <a:bodyPr wrap="square" tIns="0" bIns="0" anchor="ctr">
            <a:spAutoFit/>
          </a:bodyPr>
          <a:lstStyle>
            <a:lvl1pPr>
              <a:defRPr lang="en-US" sz="1600">
                <a:solidFill>
                  <a:schemeClr val="bg1"/>
                </a:solidFill>
                <a:ea typeface="+mn-ea"/>
              </a:defRPr>
            </a:lvl1pPr>
          </a:lstStyle>
          <a:p>
            <a:pPr marL="0" lvl="0" indent="0">
              <a:spcBef>
                <a:spcPct val="20000"/>
              </a:spcBef>
              <a:buClr>
                <a:schemeClr val="accent2"/>
              </a:buClr>
              <a:buFont typeface="Arial"/>
            </a:pPr>
            <a:r>
              <a:rPr lang="en-US" dirty="0"/>
              <a:t>Click to edit Master title style</a:t>
            </a:r>
          </a:p>
        </p:txBody>
      </p:sp>
      <p:pic>
        <p:nvPicPr>
          <p:cNvPr id="15" name="Picture 14" descr="dotted-circles.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7360" y="0"/>
            <a:ext cx="1644896" cy="866752"/>
          </a:xfrm>
          <a:prstGeom prst="rect">
            <a:avLst/>
          </a:prstGeom>
        </p:spPr>
      </p:pic>
    </p:spTree>
    <p:extLst>
      <p:ext uri="{BB962C8B-B14F-4D97-AF65-F5344CB8AC3E}">
        <p14:creationId xmlns:p14="http://schemas.microsoft.com/office/powerpoint/2010/main" val="136307699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Content Slide">
    <p:spTree>
      <p:nvGrpSpPr>
        <p:cNvPr id="1" name=""/>
        <p:cNvGrpSpPr/>
        <p:nvPr/>
      </p:nvGrpSpPr>
      <p:grpSpPr>
        <a:xfrm>
          <a:off x="0" y="0"/>
          <a:ext cx="0" cy="0"/>
          <a:chOff x="0" y="0"/>
          <a:chExt cx="0" cy="0"/>
        </a:xfrm>
      </p:grpSpPr>
      <p:sp>
        <p:nvSpPr>
          <p:cNvPr id="3" name="Rectangle 2"/>
          <p:cNvSpPr/>
          <p:nvPr userDrawn="1"/>
        </p:nvSpPr>
        <p:spPr bwMode="white">
          <a:xfrm>
            <a:off x="3" y="1097469"/>
            <a:ext cx="246431" cy="3101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5"/>
          <p:cNvSpPr>
            <a:spLocks noGrp="1"/>
          </p:cNvSpPr>
          <p:nvPr>
            <p:ph type="sldNum" sz="quarter" idx="4294967295"/>
          </p:nvPr>
        </p:nvSpPr>
        <p:spPr>
          <a:xfrm>
            <a:off x="8607794" y="6491706"/>
            <a:ext cx="536206" cy="366295"/>
          </a:xfrm>
          <a:prstGeom prst="rect">
            <a:avLst/>
          </a:prstGeom>
        </p:spPr>
        <p:txBody>
          <a:bodyPr vert="horz" lIns="117467" tIns="58734" rIns="117467" bIns="58734" rtlCol="0" anchor="b"/>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fld id="{CEA59029-AE63-4CEF-B691-D4488B176AF2}" type="slidenum">
              <a:rPr lang="en-US" smtClean="0">
                <a:solidFill>
                  <a:prstClr val="black">
                    <a:tint val="75000"/>
                  </a:prstClr>
                </a:solidFill>
              </a:rPr>
              <a:pPr/>
              <a:t>‹#›</a:t>
            </a:fld>
            <a:endParaRPr lang="en-US" dirty="0">
              <a:solidFill>
                <a:prstClr val="black">
                  <a:tint val="75000"/>
                </a:prstClr>
              </a:solidFill>
            </a:endParaRPr>
          </a:p>
        </p:txBody>
      </p:sp>
      <p:sp>
        <p:nvSpPr>
          <p:cNvPr id="12" name="Title 15"/>
          <p:cNvSpPr>
            <a:spLocks noGrp="1"/>
          </p:cNvSpPr>
          <p:nvPr>
            <p:ph type="title"/>
          </p:nvPr>
        </p:nvSpPr>
        <p:spPr>
          <a:xfrm>
            <a:off x="96207" y="252914"/>
            <a:ext cx="6577847" cy="246221"/>
          </a:xfrm>
          <a:prstGeom prst="rect">
            <a:avLst/>
          </a:prstGeom>
        </p:spPr>
        <p:txBody>
          <a:bodyPr wrap="square" tIns="0" bIns="0" anchor="ctr">
            <a:spAutoFit/>
          </a:bodyPr>
          <a:lstStyle>
            <a:lvl1pPr>
              <a:defRPr lang="en-US" sz="1600">
                <a:solidFill>
                  <a:schemeClr val="bg1"/>
                </a:solidFill>
                <a:ea typeface="+mn-ea"/>
              </a:defRPr>
            </a:lvl1pPr>
          </a:lstStyle>
          <a:p>
            <a:pPr marL="0" lvl="0" indent="0">
              <a:spcBef>
                <a:spcPct val="20000"/>
              </a:spcBef>
              <a:buClr>
                <a:schemeClr val="accent2"/>
              </a:buClr>
              <a:buFont typeface="Arial"/>
            </a:pPr>
            <a:r>
              <a:rPr lang="en-US" dirty="0"/>
              <a:t>Click to edit Master title style</a:t>
            </a:r>
          </a:p>
        </p:txBody>
      </p:sp>
      <p:pic>
        <p:nvPicPr>
          <p:cNvPr id="14" name="Picture 13" descr="dotted-circles.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7360" y="0"/>
            <a:ext cx="1644896" cy="866752"/>
          </a:xfrm>
          <a:prstGeom prst="rect">
            <a:avLst/>
          </a:prstGeom>
        </p:spPr>
      </p:pic>
    </p:spTree>
    <p:extLst>
      <p:ext uri="{BB962C8B-B14F-4D97-AF65-F5344CB8AC3E}">
        <p14:creationId xmlns:p14="http://schemas.microsoft.com/office/powerpoint/2010/main" val="155531259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6858001"/>
          </a:xfrm>
          <a:prstGeom prst="rect">
            <a:avLst/>
          </a:prstGeom>
        </p:spPr>
      </p:pic>
      <p:sp>
        <p:nvSpPr>
          <p:cNvPr id="4" name="Rectangle 3"/>
          <p:cNvSpPr/>
          <p:nvPr userDrawn="1"/>
        </p:nvSpPr>
        <p:spPr>
          <a:xfrm>
            <a:off x="5" y="317501"/>
            <a:ext cx="3292475" cy="264908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0" y="702189"/>
            <a:ext cx="191326" cy="240249"/>
          </a:xfrm>
          <a:prstGeom prst="rect">
            <a:avLst/>
          </a:prstGeom>
          <a:solidFill>
            <a:srgbClr val="AC2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userDrawn="1"/>
        </p:nvSpPr>
        <p:spPr bwMode="white">
          <a:xfrm>
            <a:off x="361806" y="540892"/>
            <a:ext cx="2743200" cy="2170593"/>
          </a:xfrm>
          <a:prstGeom prst="rect">
            <a:avLst/>
          </a:prstGeom>
          <a:noFill/>
        </p:spPr>
        <p:txBody>
          <a:bodyPr wrap="square" lIns="0" tIns="0" rIns="0" bIns="0" rtlCol="0">
            <a:noAutofit/>
          </a:bodyPr>
          <a:lstStyle/>
          <a:p>
            <a:pPr>
              <a:lnSpc>
                <a:spcPts val="3100"/>
              </a:lnSpc>
            </a:pPr>
            <a:r>
              <a:rPr lang="en-US" sz="2000" dirty="0">
                <a:solidFill>
                  <a:schemeClr val="bg1"/>
                </a:solidFill>
                <a:latin typeface="Arial" panose="020B0604020202020204" pitchFamily="34" charset="0"/>
                <a:cs typeface="Arial" panose="020B0604020202020204" pitchFamily="34" charset="0"/>
              </a:rPr>
              <a:t>USE AS A DIVIDER </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OR TO GIVE YOUR MESSAGE VISUAL IMPACT</a:t>
            </a:r>
          </a:p>
        </p:txBody>
      </p:sp>
    </p:spTree>
    <p:extLst>
      <p:ext uri="{BB962C8B-B14F-4D97-AF65-F5344CB8AC3E}">
        <p14:creationId xmlns:p14="http://schemas.microsoft.com/office/powerpoint/2010/main" val="235506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Red)">
    <p:spTree>
      <p:nvGrpSpPr>
        <p:cNvPr id="1" name=""/>
        <p:cNvGrpSpPr/>
        <p:nvPr/>
      </p:nvGrpSpPr>
      <p:grpSpPr>
        <a:xfrm>
          <a:off x="0" y="0"/>
          <a:ext cx="0" cy="0"/>
          <a:chOff x="0" y="0"/>
          <a:chExt cx="0" cy="0"/>
        </a:xfrm>
      </p:grpSpPr>
      <p:sp>
        <p:nvSpPr>
          <p:cNvPr id="2" name="Rectangle 1"/>
          <p:cNvSpPr/>
          <p:nvPr userDrawn="1"/>
        </p:nvSpPr>
        <p:spPr bwMode="auto">
          <a:xfrm>
            <a:off x="-10160" y="0"/>
            <a:ext cx="9144001" cy="6858000"/>
          </a:xfrm>
          <a:prstGeom prst="rect">
            <a:avLst/>
          </a:prstGeom>
          <a:solidFill>
            <a:srgbClr val="AC264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3" name="Text Placeholder 2"/>
          <p:cNvSpPr>
            <a:spLocks noGrp="1"/>
          </p:cNvSpPr>
          <p:nvPr>
            <p:ph type="body" sz="quarter" idx="10" hasCustomPrompt="1"/>
          </p:nvPr>
        </p:nvSpPr>
        <p:spPr bwMode="gray">
          <a:xfrm>
            <a:off x="288475" y="609775"/>
            <a:ext cx="5113953" cy="683684"/>
          </a:xfrm>
          <a:prstGeom prst="rect">
            <a:avLst/>
          </a:prstGeom>
        </p:spPr>
        <p:txBody>
          <a:bodyPr/>
          <a:lstStyle>
            <a:lvl1pPr marL="0" indent="0">
              <a:buNone/>
              <a:defRPr>
                <a:solidFill>
                  <a:schemeClr val="bg1"/>
                </a:solidFill>
              </a:defRPr>
            </a:lvl1pPr>
            <a:lvl5pPr>
              <a:defRPr/>
            </a:lvl5pPr>
          </a:lstStyle>
          <a:p>
            <a:pPr lvl="0"/>
            <a:r>
              <a:rPr lang="en-US" dirty="0"/>
              <a:t>TEXT-ONLY TRANSITION SLIDE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4218" b="6911"/>
          <a:stretch/>
        </p:blipFill>
        <p:spPr>
          <a:xfrm>
            <a:off x="4293393" y="1830354"/>
            <a:ext cx="4850318" cy="5029200"/>
          </a:xfrm>
          <a:prstGeom prst="rect">
            <a:avLst/>
          </a:prstGeom>
        </p:spPr>
      </p:pic>
    </p:spTree>
    <p:extLst>
      <p:ext uri="{BB962C8B-B14F-4D97-AF65-F5344CB8AC3E}">
        <p14:creationId xmlns:p14="http://schemas.microsoft.com/office/powerpoint/2010/main" val="347668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Gold)">
    <p:spTree>
      <p:nvGrpSpPr>
        <p:cNvPr id="1" name=""/>
        <p:cNvGrpSpPr/>
        <p:nvPr/>
      </p:nvGrpSpPr>
      <p:grpSpPr>
        <a:xfrm>
          <a:off x="0" y="0"/>
          <a:ext cx="0" cy="0"/>
          <a:chOff x="0" y="0"/>
          <a:chExt cx="0" cy="0"/>
        </a:xfrm>
      </p:grpSpPr>
      <p:sp>
        <p:nvSpPr>
          <p:cNvPr id="7" name="Rectangle 6"/>
          <p:cNvSpPr/>
          <p:nvPr userDrawn="1"/>
        </p:nvSpPr>
        <p:spPr bwMode="auto">
          <a:xfrm>
            <a:off x="-10160" y="0"/>
            <a:ext cx="9144001" cy="6858000"/>
          </a:xfrm>
          <a:prstGeom prst="rect">
            <a:avLst/>
          </a:prstGeom>
          <a:solidFill>
            <a:schemeClr val="accent6">
              <a:lumMod val="7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5" name="Text Placeholder 2"/>
          <p:cNvSpPr>
            <a:spLocks noGrp="1"/>
          </p:cNvSpPr>
          <p:nvPr>
            <p:ph type="body" sz="quarter" idx="10" hasCustomPrompt="1"/>
          </p:nvPr>
        </p:nvSpPr>
        <p:spPr bwMode="gray">
          <a:xfrm>
            <a:off x="288475" y="609775"/>
            <a:ext cx="5113953" cy="683684"/>
          </a:xfrm>
          <a:prstGeom prst="rect">
            <a:avLst/>
          </a:prstGeom>
        </p:spPr>
        <p:txBody>
          <a:bodyPr/>
          <a:lstStyle>
            <a:lvl1pPr marL="0" indent="0">
              <a:buNone/>
              <a:defRPr>
                <a:solidFill>
                  <a:schemeClr val="bg1"/>
                </a:solidFill>
              </a:defRPr>
            </a:lvl1pPr>
            <a:lvl5pPr>
              <a:defRPr/>
            </a:lvl5pPr>
          </a:lstStyle>
          <a:p>
            <a:pPr lvl="0"/>
            <a:r>
              <a:rPr lang="en-US" dirty="0"/>
              <a:t>TEXT-ONLY TRANSITION SLIDE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4218" b="6911"/>
          <a:stretch/>
        </p:blipFill>
        <p:spPr>
          <a:xfrm>
            <a:off x="4311940" y="1830354"/>
            <a:ext cx="4841946" cy="5029200"/>
          </a:xfrm>
          <a:prstGeom prst="rect">
            <a:avLst/>
          </a:prstGeom>
        </p:spPr>
      </p:pic>
    </p:spTree>
    <p:extLst>
      <p:ext uri="{BB962C8B-B14F-4D97-AF65-F5344CB8AC3E}">
        <p14:creationId xmlns:p14="http://schemas.microsoft.com/office/powerpoint/2010/main" val="245647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nten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46432" y="2011135"/>
            <a:ext cx="8361362" cy="526791"/>
          </a:xfrm>
          <a:prstGeom prst="rect">
            <a:avLst/>
          </a:prstGeom>
        </p:spPr>
        <p:txBody>
          <a:bodyPr/>
          <a:lstStyle>
            <a:lvl1pPr marL="0" marR="0" indent="0" algn="l" defTabSz="457200" rtl="0" eaLnBrk="1" fontAlgn="auto" latinLnBrk="0" hangingPunct="1">
              <a:lnSpc>
                <a:spcPct val="100000"/>
              </a:lnSpc>
              <a:spcBef>
                <a:spcPct val="20000"/>
              </a:spcBef>
              <a:spcAft>
                <a:spcPts val="0"/>
              </a:spcAft>
              <a:buClr>
                <a:schemeClr val="accent2"/>
              </a:buClr>
              <a:buSzTx/>
              <a:buFont typeface="Arial"/>
              <a:buNone/>
              <a:tabLst/>
              <a:defRPr sz="1400"/>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chemeClr val="accent2"/>
              </a:buClr>
              <a:buSzTx/>
              <a:buFont typeface="Arial"/>
              <a:buNone/>
              <a:tabLst/>
              <a:defRPr/>
            </a:pPr>
            <a:r>
              <a:rPr lang="en-US" sz="1400" b="1" dirty="0"/>
              <a:t>Insert</a:t>
            </a:r>
            <a:r>
              <a:rPr lang="en-US" sz="1400" b="1" baseline="0" dirty="0"/>
              <a:t> subtitle here – recommend a limit of 2 lines. </a:t>
            </a:r>
            <a:r>
              <a:rPr lang="en-US" sz="1400" b="1" baseline="0" dirty="0" err="1"/>
              <a:t>Lorem</a:t>
            </a:r>
            <a:r>
              <a:rPr lang="en-US" sz="1400" b="1" baseline="0" dirty="0"/>
              <a:t> </a:t>
            </a:r>
            <a:r>
              <a:rPr lang="en-US" sz="1400" b="1" baseline="0" dirty="0" err="1"/>
              <a:t>ipsum</a:t>
            </a:r>
            <a:r>
              <a:rPr lang="en-US" sz="1400" b="1" baseline="0" dirty="0"/>
              <a:t> dolor sit </a:t>
            </a:r>
            <a:r>
              <a:rPr lang="en-US" sz="1400" b="1" baseline="0" dirty="0" err="1"/>
              <a:t>amet</a:t>
            </a:r>
            <a:r>
              <a:rPr lang="en-US" sz="1400" b="1" baseline="0" dirty="0"/>
              <a:t>.</a:t>
            </a:r>
            <a:endParaRPr lang="en-US" sz="1400" b="1" dirty="0"/>
          </a:p>
        </p:txBody>
      </p:sp>
      <p:sp>
        <p:nvSpPr>
          <p:cNvPr id="6" name="Text Placeholder 5"/>
          <p:cNvSpPr>
            <a:spLocks noGrp="1"/>
          </p:cNvSpPr>
          <p:nvPr>
            <p:ph type="body" sz="quarter" idx="11" hasCustomPrompt="1"/>
          </p:nvPr>
        </p:nvSpPr>
        <p:spPr>
          <a:xfrm>
            <a:off x="246432" y="2698750"/>
            <a:ext cx="8361362" cy="3111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
                <a:schemeClr val="accent2"/>
              </a:buClr>
              <a:buSzTx/>
              <a:buFont typeface="Arial"/>
              <a:buNone/>
              <a:tabLst/>
              <a:defRPr sz="1400"/>
            </a:lvl1pPr>
          </a:lstStyle>
          <a:p>
            <a:pPr marL="0" marR="0" lvl="0" indent="0" algn="l" defTabSz="457200" rtl="0" eaLnBrk="1" fontAlgn="auto" latinLnBrk="0" hangingPunct="1">
              <a:lnSpc>
                <a:spcPct val="100000"/>
              </a:lnSpc>
              <a:spcBef>
                <a:spcPct val="20000"/>
              </a:spcBef>
              <a:spcAft>
                <a:spcPts val="0"/>
              </a:spcAft>
              <a:buClr>
                <a:schemeClr val="accent2"/>
              </a:buClr>
              <a:buSzTx/>
              <a:buFont typeface="Arial"/>
              <a:buNone/>
              <a:tabLst/>
              <a:defRPr/>
            </a:pPr>
            <a:r>
              <a:rPr lang="en-US" sz="1400" b="0" dirty="0"/>
              <a:t>This is a text-only slide option. </a:t>
            </a:r>
          </a:p>
          <a:p>
            <a:pPr lvl="0"/>
            <a:endParaRPr lang="en-US" dirty="0"/>
          </a:p>
        </p:txBody>
      </p:sp>
      <p:sp>
        <p:nvSpPr>
          <p:cNvPr id="10" name="Text Placeholder 9"/>
          <p:cNvSpPr>
            <a:spLocks noGrp="1"/>
          </p:cNvSpPr>
          <p:nvPr>
            <p:ph type="body" sz="quarter" idx="12" hasCustomPrompt="1"/>
          </p:nvPr>
        </p:nvSpPr>
        <p:spPr>
          <a:xfrm>
            <a:off x="246432" y="908052"/>
            <a:ext cx="8361362" cy="958849"/>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dirty="0"/>
              <a:t>INSERT HEADLINE HERE – UP TO 2 LINES (ALL CAPS)</a:t>
            </a:r>
          </a:p>
        </p:txBody>
      </p:sp>
      <p:pic>
        <p:nvPicPr>
          <p:cNvPr id="2" name="Picture 1" descr="dotted-circles.png"/>
          <p:cNvPicPr>
            <a:picLocks noChangeAspect="1"/>
          </p:cNvPicPr>
          <p:nvPr userDrawn="1"/>
        </p:nvPicPr>
        <p:blipFill rotWithShape="1">
          <a:blip r:embed="rId3">
            <a:extLst>
              <a:ext uri="{28A0092B-C50C-407E-A947-70E740481C1C}">
                <a14:useLocalDpi xmlns:a14="http://schemas.microsoft.com/office/drawing/2010/main" val="0"/>
              </a:ext>
            </a:extLst>
          </a:blip>
          <a:srcRect t="31171" b="20331"/>
          <a:stretch/>
        </p:blipFill>
        <p:spPr>
          <a:xfrm>
            <a:off x="7031765" y="-41299"/>
            <a:ext cx="1316517" cy="908051"/>
          </a:xfrm>
          <a:prstGeom prst="rect">
            <a:avLst/>
          </a:prstGeom>
        </p:spPr>
      </p:pic>
    </p:spTree>
    <p:extLst>
      <p:ext uri="{BB962C8B-B14F-4D97-AF65-F5344CB8AC3E}">
        <p14:creationId xmlns:p14="http://schemas.microsoft.com/office/powerpoint/2010/main" val="98308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607794" y="6491706"/>
            <a:ext cx="536206" cy="366295"/>
          </a:xfrm>
          <a:prstGeom prst="rect">
            <a:avLst/>
          </a:prstGeom>
        </p:spPr>
        <p:txBody>
          <a:bodyPr vert="horz" lIns="117467" tIns="58734" rIns="117467" bIns="58734" rtlCol="0" anchor="b"/>
          <a:lstStyle>
            <a:lvl1pPr algn="r" fontAlgn="auto">
              <a:spcBef>
                <a:spcPts val="0"/>
              </a:spcBef>
              <a:spcAft>
                <a:spcPts val="0"/>
              </a:spcAft>
              <a:defRPr sz="900">
                <a:solidFill>
                  <a:schemeClr val="tx1">
                    <a:tint val="75000"/>
                  </a:schemeClr>
                </a:solidFill>
                <a:latin typeface="Arial" panose="020B0604020202020204" pitchFamily="34" charset="0"/>
                <a:cs typeface="Arial" panose="020B0604020202020204" pitchFamily="34" charset="0"/>
              </a:defRPr>
            </a:lvl1pPr>
          </a:lstStyle>
          <a:p>
            <a:fld id="{CEA59029-AE63-4CEF-B691-D4488B176AF2}" type="slidenum">
              <a:rPr lang="en-US" smtClean="0">
                <a:solidFill>
                  <a:prstClr val="black">
                    <a:tint val="75000"/>
                  </a:prstClr>
                </a:solidFill>
              </a:rPr>
              <a:pPr/>
              <a:t>‹#›</a:t>
            </a:fld>
            <a:endParaRPr lang="en-US" dirty="0">
              <a:solidFill>
                <a:prstClr val="black">
                  <a:tint val="75000"/>
                </a:prstClr>
              </a:solidFill>
            </a:endParaRPr>
          </a:p>
        </p:txBody>
      </p:sp>
      <p:sp>
        <p:nvSpPr>
          <p:cNvPr id="3" name="Rectangle 2"/>
          <p:cNvSpPr/>
          <p:nvPr userDrawn="1"/>
        </p:nvSpPr>
        <p:spPr bwMode="auto">
          <a:xfrm>
            <a:off x="-8389" y="0"/>
            <a:ext cx="9143999" cy="746620"/>
          </a:xfrm>
          <a:prstGeom prst="rect">
            <a:avLst/>
          </a:prstGeom>
          <a:solidFill>
            <a:srgbClr val="AC264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Tree>
    <p:extLst>
      <p:ext uri="{BB962C8B-B14F-4D97-AF65-F5344CB8AC3E}">
        <p14:creationId xmlns:p14="http://schemas.microsoft.com/office/powerpoint/2010/main" val="1187630837"/>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5" r:id="rId3"/>
    <p:sldLayoutId id="2147483669" r:id="rId4"/>
    <p:sldLayoutId id="2147483654" r:id="rId5"/>
    <p:sldLayoutId id="2147483651" r:id="rId6"/>
    <p:sldLayoutId id="2147483652" r:id="rId7"/>
    <p:sldLayoutId id="2147483670" r:id="rId8"/>
  </p:sldLayoutIdLst>
  <p:hf sldNum="0" hdr="0" ftr="0" dt="0"/>
  <p:txStyles>
    <p:titleStyle>
      <a:lvl1pPr algn="l" defTabSz="457200" rtl="0" eaLnBrk="1" latinLnBrk="0" hangingPunct="1">
        <a:spcBef>
          <a:spcPct val="0"/>
        </a:spcBef>
        <a:buNone/>
        <a:defRPr sz="1400" kern="1200" baseline="0">
          <a:solidFill>
            <a:srgbClr val="AC2641"/>
          </a:solidFill>
          <a:latin typeface="Arial"/>
          <a:ea typeface="+mj-ea"/>
          <a:cs typeface="Arial"/>
        </a:defRPr>
      </a:lvl1pPr>
    </p:titleStyle>
    <p:bodyStyle>
      <a:lvl1pPr marL="342900" indent="-3429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slide" Target="slide8.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slide" Target="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6.xml"/><Relationship Id="rId7" Type="http://schemas.openxmlformats.org/officeDocument/2006/relationships/slide" Target="slide20.xml"/><Relationship Id="rId2"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19.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9.png"/><Relationship Id="rId4" Type="http://schemas.openxmlformats.org/officeDocument/2006/relationships/slide" Target="slide17.xml"/><Relationship Id="rId9" Type="http://schemas.openxmlformats.org/officeDocument/2006/relationships/slide" Target="slide7.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slide" Target="slide7.xml"/><Relationship Id="rId5" Type="http://schemas.openxmlformats.org/officeDocument/2006/relationships/image" Target="../media/image23.png"/><Relationship Id="rId10" Type="http://schemas.openxmlformats.org/officeDocument/2006/relationships/slide" Target="slide14.xml"/><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slide" Target="slide7.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slide" Target="slide14.xml"/><Relationship Id="rId4" Type="http://schemas.openxmlformats.org/officeDocument/2006/relationships/image" Target="../media/image30.png"/><Relationship Id="rId9" Type="http://schemas.openxmlformats.org/officeDocument/2006/relationships/image" Target="../media/image35.pn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 Target="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microsoft.com/office/2007/relationships/hdphoto" Target="../media/hdphoto1.wdp"/><Relationship Id="rId4" Type="http://schemas.openxmlformats.org/officeDocument/2006/relationships/image" Target="../media/image38.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9.png"/><Relationship Id="rId5" Type="http://schemas.openxmlformats.org/officeDocument/2006/relationships/image" Target="../media/image45.png"/><Relationship Id="rId10" Type="http://schemas.openxmlformats.org/officeDocument/2006/relationships/slide" Target="slide7.xml"/><Relationship Id="rId4" Type="http://schemas.openxmlformats.org/officeDocument/2006/relationships/image" Target="../media/image44.png"/><Relationship Id="rId9" Type="http://schemas.openxmlformats.org/officeDocument/2006/relationships/slide" Target="slide14.xml"/></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4.xml"/><Relationship Id="rId7"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10" Type="http://schemas.microsoft.com/office/2007/relationships/hdphoto" Target="../media/hdphoto1.wdp"/><Relationship Id="rId4" Type="http://schemas.openxmlformats.org/officeDocument/2006/relationships/image" Target="../media/image49.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slide" Target="slide14.xml"/><Relationship Id="rId1" Type="http://schemas.openxmlformats.org/officeDocument/2006/relationships/slideLayout" Target="../slideLayouts/slideLayout4.xml"/><Relationship Id="rId6" Type="http://schemas.openxmlformats.org/officeDocument/2006/relationships/image" Target="../media/image41.png"/><Relationship Id="rId11" Type="http://schemas.microsoft.com/office/2007/relationships/hdphoto" Target="../media/hdphoto1.wdp"/><Relationship Id="rId5" Type="http://schemas.openxmlformats.org/officeDocument/2006/relationships/image" Target="../media/image55.png"/><Relationship Id="rId10" Type="http://schemas.openxmlformats.org/officeDocument/2006/relationships/image" Target="../media/image9.png"/><Relationship Id="rId4" Type="http://schemas.openxmlformats.org/officeDocument/2006/relationships/image" Target="../media/image54.png"/><Relationship Id="rId9" Type="http://schemas.openxmlformats.org/officeDocument/2006/relationships/slide" Target="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slide" Target="slide14.xml"/><Relationship Id="rId1" Type="http://schemas.openxmlformats.org/officeDocument/2006/relationships/slideLayout" Target="../slideLayouts/slideLayout4.xml"/><Relationship Id="rId6" Type="http://schemas.openxmlformats.org/officeDocument/2006/relationships/image" Target="../media/image41.png"/><Relationship Id="rId11" Type="http://schemas.microsoft.com/office/2007/relationships/hdphoto" Target="../media/hdphoto1.wdp"/><Relationship Id="rId5" Type="http://schemas.openxmlformats.org/officeDocument/2006/relationships/image" Target="../media/image58.png"/><Relationship Id="rId10" Type="http://schemas.openxmlformats.org/officeDocument/2006/relationships/image" Target="../media/image9.png"/><Relationship Id="rId4" Type="http://schemas.openxmlformats.org/officeDocument/2006/relationships/image" Target="../media/image57.png"/><Relationship Id="rId9" Type="http://schemas.openxmlformats.org/officeDocument/2006/relationships/slide" Target="slide7.xml"/></Relationships>
</file>

<file path=ppt/slides/_rels/slide2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microsoft.com/office/2007/relationships/hdphoto" Target="../media/hdphoto1.wdp"/><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9.png"/><Relationship Id="rId5" Type="http://schemas.openxmlformats.org/officeDocument/2006/relationships/image" Target="../media/image61.png"/><Relationship Id="rId10" Type="http://schemas.openxmlformats.org/officeDocument/2006/relationships/slide" Target="slide7.xml"/><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26.xml"/><Relationship Id="rId7" Type="http://schemas.openxmlformats.org/officeDocument/2006/relationships/slide" Target="slide27.xml"/><Relationship Id="rId2" Type="http://schemas.openxmlformats.org/officeDocument/2006/relationships/slide" Target="slide2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slide" Target="slide7.xml"/><Relationship Id="rId9" Type="http://schemas.openxmlformats.org/officeDocument/2006/relationships/slide" Target="slide38.xml"/></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1.wdp"/><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9.png"/><Relationship Id="rId17" Type="http://schemas.openxmlformats.org/officeDocument/2006/relationships/image" Target="../media/image77.png"/><Relationship Id="rId2" Type="http://schemas.openxmlformats.org/officeDocument/2006/relationships/image" Target="../media/image66.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slide" Target="slide7.xml"/><Relationship Id="rId5" Type="http://schemas.openxmlformats.org/officeDocument/2006/relationships/image" Target="../media/image69.png"/><Relationship Id="rId15" Type="http://schemas.openxmlformats.org/officeDocument/2006/relationships/image" Target="../media/image75.png"/><Relationship Id="rId10" Type="http://schemas.openxmlformats.org/officeDocument/2006/relationships/slide" Target="slide24.xml"/><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82.png"/><Relationship Id="rId18" Type="http://schemas.openxmlformats.org/officeDocument/2006/relationships/slide" Target="slide7.xml"/><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81.png"/><Relationship Id="rId17" Type="http://schemas.openxmlformats.org/officeDocument/2006/relationships/slide" Target="slide24.xml"/><Relationship Id="rId2" Type="http://schemas.openxmlformats.org/officeDocument/2006/relationships/image" Target="../media/image66.png"/><Relationship Id="rId16" Type="http://schemas.openxmlformats.org/officeDocument/2006/relationships/image" Target="../media/image84.pn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80.png"/><Relationship Id="rId5" Type="http://schemas.openxmlformats.org/officeDocument/2006/relationships/image" Target="../media/image69.png"/><Relationship Id="rId15" Type="http://schemas.openxmlformats.org/officeDocument/2006/relationships/image" Target="../media/image83.png"/><Relationship Id="rId10" Type="http://schemas.openxmlformats.org/officeDocument/2006/relationships/image" Target="../media/image79.png"/><Relationship Id="rId19" Type="http://schemas.openxmlformats.org/officeDocument/2006/relationships/image" Target="../media/image9.png"/><Relationship Id="rId4" Type="http://schemas.openxmlformats.org/officeDocument/2006/relationships/image" Target="../media/image68.png"/><Relationship Id="rId9" Type="http://schemas.openxmlformats.org/officeDocument/2006/relationships/image" Target="../media/image78.png"/><Relationship Id="rId14" Type="http://schemas.openxmlformats.org/officeDocument/2006/relationships/image" Target="../media/image73.png"/></Relationships>
</file>

<file path=ppt/slides/_rels/slide27.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67.png"/><Relationship Id="rId7" Type="http://schemas.openxmlformats.org/officeDocument/2006/relationships/image" Target="../media/image86.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11" Type="http://schemas.microsoft.com/office/2007/relationships/hdphoto" Target="../media/hdphoto1.wdp"/><Relationship Id="rId5" Type="http://schemas.openxmlformats.org/officeDocument/2006/relationships/image" Target="../media/image73.png"/><Relationship Id="rId10" Type="http://schemas.openxmlformats.org/officeDocument/2006/relationships/image" Target="../media/image9.png"/><Relationship Id="rId4" Type="http://schemas.openxmlformats.org/officeDocument/2006/relationships/image" Target="../media/image85.png"/><Relationship Id="rId9" Type="http://schemas.openxmlformats.org/officeDocument/2006/relationships/slide" Target="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7" Type="http://schemas.microsoft.com/office/2007/relationships/hdphoto" Target="../media/hdphoto1.wdp"/><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 Target="slide31.xml"/><Relationship Id="rId7" Type="http://schemas.openxmlformats.org/officeDocument/2006/relationships/image" Target="../media/image9.png"/><Relationship Id="rId2"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33.xml"/><Relationship Id="rId4" Type="http://schemas.openxmlformats.org/officeDocument/2006/relationships/slide" Target="slide3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1.png"/><Relationship Id="rId7" Type="http://schemas.openxmlformats.org/officeDocument/2006/relationships/slide" Target="slide7.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 Target="slide29.xml"/><Relationship Id="rId9"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4.png"/><Relationship Id="rId7" Type="http://schemas.openxmlformats.org/officeDocument/2006/relationships/slide" Target="slide7.xml"/><Relationship Id="rId2" Type="http://schemas.openxmlformats.org/officeDocument/2006/relationships/slide" Target="slide29.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7" Type="http://schemas.microsoft.com/office/2007/relationships/hdphoto" Target="../media/hdphoto1.wdp"/><Relationship Id="rId2" Type="http://schemas.openxmlformats.org/officeDocument/2006/relationships/slide" Target="slide29.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 Target="slide29.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slide" Target="slide7.xm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 Target="slide36.xml"/><Relationship Id="rId7" Type="http://schemas.openxmlformats.org/officeDocument/2006/relationships/image" Target="../media/image9.png"/><Relationship Id="rId2" Type="http://schemas.openxmlformats.org/officeDocument/2006/relationships/slide" Target="slide35.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38.xml"/><Relationship Id="rId4" Type="http://schemas.openxmlformats.org/officeDocument/2006/relationships/slide" Target="slide37.xml"/></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18" Type="http://schemas.microsoft.com/office/2007/relationships/hdphoto" Target="../media/hdphoto1.wdp"/><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67.png"/><Relationship Id="rId17" Type="http://schemas.openxmlformats.org/officeDocument/2006/relationships/image" Target="../media/image9.png"/><Relationship Id="rId2" Type="http://schemas.openxmlformats.org/officeDocument/2006/relationships/image" Target="../media/image88.jpeg"/><Relationship Id="rId16"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slide" Target="slide34.xml"/><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slide" Target="slide7.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slide" Target="slide34.xml"/><Relationship Id="rId5" Type="http://schemas.openxmlformats.org/officeDocument/2006/relationships/image" Target="../media/image111.png"/><Relationship Id="rId10" Type="http://schemas.openxmlformats.org/officeDocument/2006/relationships/image" Target="../media/image116.jpeg"/><Relationship Id="rId4" Type="http://schemas.openxmlformats.org/officeDocument/2006/relationships/image" Target="../media/image110.png"/><Relationship Id="rId9" Type="http://schemas.openxmlformats.org/officeDocument/2006/relationships/image" Target="../media/image115.jpeg"/><Relationship Id="rId1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8.png"/><Relationship Id="rId7" Type="http://schemas.openxmlformats.org/officeDocument/2006/relationships/slide" Target="slide7.xml"/><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120.png"/><Relationship Id="rId4" Type="http://schemas.openxmlformats.org/officeDocument/2006/relationships/image" Target="../media/image119.png"/><Relationship Id="rId9"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16.jpeg"/><Relationship Id="rId3" Type="http://schemas.openxmlformats.org/officeDocument/2006/relationships/image" Target="../media/image122.png"/><Relationship Id="rId7" Type="http://schemas.openxmlformats.org/officeDocument/2006/relationships/image" Target="../media/image125.png"/><Relationship Id="rId12" Type="http://schemas.openxmlformats.org/officeDocument/2006/relationships/slide" Target="slide34.xml"/><Relationship Id="rId2" Type="http://schemas.openxmlformats.org/officeDocument/2006/relationships/image" Target="../media/image121.png"/><Relationship Id="rId16" Type="http://schemas.microsoft.com/office/2007/relationships/hdphoto" Target="../media/hdphoto1.wdp"/><Relationship Id="rId1" Type="http://schemas.openxmlformats.org/officeDocument/2006/relationships/slideLayout" Target="../slideLayouts/slideLayout4.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0.png"/><Relationship Id="rId15" Type="http://schemas.openxmlformats.org/officeDocument/2006/relationships/image" Target="../media/image9.png"/><Relationship Id="rId10"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26.png"/><Relationship Id="rId14" Type="http://schemas.openxmlformats.org/officeDocument/2006/relationships/slide" Target="slide7.xml"/></Relationships>
</file>

<file path=ppt/slides/_rels/slide39.xml.rels><?xml version="1.0" encoding="UTF-8" standalone="yes"?>
<Relationships xmlns="http://schemas.openxmlformats.org/package/2006/relationships"><Relationship Id="rId3" Type="http://schemas.openxmlformats.org/officeDocument/2006/relationships/slide" Target="slide42.xml"/><Relationship Id="rId7" Type="http://schemas.microsoft.com/office/2007/relationships/hdphoto" Target="../media/hdphoto1.wdp"/><Relationship Id="rId2" Type="http://schemas.openxmlformats.org/officeDocument/2006/relationships/slide" Target="slide4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9.png"/><Relationship Id="rId7" Type="http://schemas.openxmlformats.org/officeDocument/2006/relationships/image" Target="../media/image9.png"/><Relationship Id="rId2" Type="http://schemas.openxmlformats.org/officeDocument/2006/relationships/slide" Target="slide39.xml"/><Relationship Id="rId1" Type="http://schemas.openxmlformats.org/officeDocument/2006/relationships/slideLayout" Target="../slideLayouts/slideLayout4.xml"/><Relationship Id="rId6" Type="http://schemas.openxmlformats.org/officeDocument/2006/relationships/slide" Target="slide7.xml"/><Relationship Id="rId5" Type="http://schemas.openxmlformats.org/officeDocument/2006/relationships/slide" Target="slide42.xml"/><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slide" Target="slide40.xml"/><Relationship Id="rId5" Type="http://schemas.openxmlformats.org/officeDocument/2006/relationships/image" Target="../media/image132.png"/><Relationship Id="rId10" Type="http://schemas.microsoft.com/office/2007/relationships/hdphoto" Target="../media/hdphoto1.wdp"/><Relationship Id="rId4" Type="http://schemas.openxmlformats.org/officeDocument/2006/relationships/slide" Target="slide39.xml"/><Relationship Id="rId9"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34.png"/><Relationship Id="rId7" Type="http://schemas.openxmlformats.org/officeDocument/2006/relationships/image" Target="../media/image138.png"/><Relationship Id="rId12" Type="http://schemas.microsoft.com/office/2007/relationships/hdphoto" Target="../media/hdphoto1.wdp"/><Relationship Id="rId2" Type="http://schemas.openxmlformats.org/officeDocument/2006/relationships/slide" Target="slide39.xml"/><Relationship Id="rId1" Type="http://schemas.openxmlformats.org/officeDocument/2006/relationships/slideLayout" Target="../slideLayouts/slideLayout4.xml"/><Relationship Id="rId6" Type="http://schemas.openxmlformats.org/officeDocument/2006/relationships/image" Target="../media/image137.png"/><Relationship Id="rId11" Type="http://schemas.openxmlformats.org/officeDocument/2006/relationships/image" Target="../media/image9.png"/><Relationship Id="rId5" Type="http://schemas.openxmlformats.org/officeDocument/2006/relationships/image" Target="../media/image136.png"/><Relationship Id="rId10" Type="http://schemas.openxmlformats.org/officeDocument/2006/relationships/slide" Target="slide7.xml"/><Relationship Id="rId4" Type="http://schemas.openxmlformats.org/officeDocument/2006/relationships/image" Target="../media/image135.png"/><Relationship Id="rId9" Type="http://schemas.openxmlformats.org/officeDocument/2006/relationships/slide" Target="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14.xml"/><Relationship Id="rId7" Type="http://schemas.openxmlformats.org/officeDocument/2006/relationships/slide" Target="slide34.xml"/><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slide" Target="slide29.xml"/><Relationship Id="rId11" Type="http://schemas.openxmlformats.org/officeDocument/2006/relationships/slide" Target="slide46.xml"/><Relationship Id="rId5" Type="http://schemas.openxmlformats.org/officeDocument/2006/relationships/slide" Target="slide24.xml"/><Relationship Id="rId10" Type="http://schemas.openxmlformats.org/officeDocument/2006/relationships/slide" Target="slide45.xml"/><Relationship Id="rId4" Type="http://schemas.openxmlformats.org/officeDocument/2006/relationships/slide" Target="slide22.xml"/><Relationship Id="rId9" Type="http://schemas.openxmlformats.org/officeDocument/2006/relationships/slide" Target="slide44.xml"/></Relationships>
</file>

<file path=ppt/slides/_rels/slide8.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10.xml"/><Relationship Id="rId7" Type="http://schemas.openxmlformats.org/officeDocument/2006/relationships/slide" Target="slide44.xml"/><Relationship Id="rId12" Type="http://schemas.microsoft.com/office/2007/relationships/hdphoto" Target="../media/hdphoto1.wdp"/><Relationship Id="rId2"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9.png"/><Relationship Id="rId5" Type="http://schemas.openxmlformats.org/officeDocument/2006/relationships/slide" Target="slide12.xml"/><Relationship Id="rId10" Type="http://schemas.openxmlformats.org/officeDocument/2006/relationships/slide" Target="slide7.xml"/><Relationship Id="rId4" Type="http://schemas.openxmlformats.org/officeDocument/2006/relationships/slide" Target="slide11.xml"/><Relationship Id="rId9" Type="http://schemas.openxmlformats.org/officeDocument/2006/relationships/slide" Target="slide4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7.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CONFIDENTIAL DRAFT, for internal discussion only.</a:t>
            </a:r>
          </a:p>
        </p:txBody>
      </p:sp>
      <p:sp>
        <p:nvSpPr>
          <p:cNvPr id="3" name="Text Placeholder 2"/>
          <p:cNvSpPr>
            <a:spLocks noGrp="1"/>
          </p:cNvSpPr>
          <p:nvPr>
            <p:ph type="body" sz="quarter" idx="11"/>
          </p:nvPr>
        </p:nvSpPr>
        <p:spPr/>
        <p:txBody>
          <a:bodyPr/>
          <a:lstStyle/>
          <a:p>
            <a:r>
              <a:rPr lang="en-US" dirty="0"/>
              <a:t>January 19, 2016</a:t>
            </a:r>
          </a:p>
        </p:txBody>
      </p:sp>
      <p:sp>
        <p:nvSpPr>
          <p:cNvPr id="5" name="Text Placeholder 4"/>
          <p:cNvSpPr>
            <a:spLocks noGrp="1"/>
          </p:cNvSpPr>
          <p:nvPr>
            <p:ph type="body" sz="quarter" idx="13"/>
          </p:nvPr>
        </p:nvSpPr>
        <p:spPr/>
        <p:txBody>
          <a:bodyPr/>
          <a:lstStyle/>
          <a:p>
            <a:r>
              <a:rPr lang="en-US" dirty="0"/>
              <a:t>Prototype Demonstration</a:t>
            </a:r>
          </a:p>
          <a:p>
            <a:r>
              <a:rPr lang="en-US" sz="1800" dirty="0"/>
              <a:t>Key Use Cases</a:t>
            </a:r>
            <a:endParaRPr lang="en-US" dirty="0"/>
          </a:p>
        </p:txBody>
      </p:sp>
    </p:spTree>
    <p:extLst>
      <p:ext uri="{BB962C8B-B14F-4D97-AF65-F5344CB8AC3E}">
        <p14:creationId xmlns:p14="http://schemas.microsoft.com/office/powerpoint/2010/main" val="1788039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 BULK PAYMENTS – Distributed Authority</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9</a:t>
            </a:fld>
            <a:endParaRPr lang="en-US" dirty="0">
              <a:solidFill>
                <a:prstClr val="black">
                  <a:tint val="75000"/>
                </a:prst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87214" y="1554480"/>
            <a:ext cx="3999560" cy="1666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81666" y="3564867"/>
            <a:ext cx="4118883" cy="231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2177938" y="3221372"/>
            <a:ext cx="2225810" cy="755010"/>
            <a:chOff x="2177938" y="3221372"/>
            <a:chExt cx="2225810" cy="755010"/>
          </a:xfrm>
        </p:grpSpPr>
        <p:sp>
          <p:nvSpPr>
            <p:cNvPr id="9" name="Rectangle 8"/>
            <p:cNvSpPr/>
            <p:nvPr/>
          </p:nvSpPr>
          <p:spPr bwMode="auto">
            <a:xfrm>
              <a:off x="2177938" y="3221372"/>
              <a:ext cx="2225810" cy="42784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Maker role can review and delete files, but cannot execute payment</a:t>
              </a:r>
            </a:p>
          </p:txBody>
        </p:sp>
        <p:cxnSp>
          <p:nvCxnSpPr>
            <p:cNvPr id="11" name="Straight Arrow Connector 10"/>
            <p:cNvCxnSpPr/>
            <p:nvPr/>
          </p:nvCxnSpPr>
          <p:spPr>
            <a:xfrm flipH="1">
              <a:off x="2319556" y="3649212"/>
              <a:ext cx="216857" cy="32717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593908" y="1462201"/>
            <a:ext cx="2320079" cy="744103"/>
            <a:chOff x="1593908" y="1462201"/>
            <a:chExt cx="2320079" cy="744103"/>
          </a:xfrm>
        </p:grpSpPr>
        <p:sp>
          <p:nvSpPr>
            <p:cNvPr id="6" name="Rectangle 5"/>
            <p:cNvSpPr/>
            <p:nvPr/>
          </p:nvSpPr>
          <p:spPr bwMode="auto">
            <a:xfrm>
              <a:off x="1593908" y="1462201"/>
              <a:ext cx="2320079" cy="48701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Maker role uploads bulk payment file (comma separated variable type)</a:t>
              </a:r>
            </a:p>
          </p:txBody>
        </p:sp>
        <p:cxnSp>
          <p:nvCxnSpPr>
            <p:cNvPr id="13" name="Straight Arrow Connector 12"/>
            <p:cNvCxnSpPr/>
            <p:nvPr/>
          </p:nvCxnSpPr>
          <p:spPr>
            <a:xfrm flipH="1">
              <a:off x="2438760" y="1949219"/>
              <a:ext cx="315187" cy="25708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3" name="Rounded Rectangle 22"/>
          <p:cNvSpPr/>
          <p:nvPr/>
        </p:nvSpPr>
        <p:spPr bwMode="auto">
          <a:xfrm>
            <a:off x="117446" y="956345"/>
            <a:ext cx="4404220" cy="5629013"/>
          </a:xfrm>
          <a:prstGeom prst="roundRect">
            <a:avLst/>
          </a:prstGeom>
          <a:noFill/>
          <a:ln w="12700">
            <a:solidFill>
              <a:schemeClr val="tx1">
                <a:lumMod val="65000"/>
                <a:lumOff val="3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24" name="TextBox 23"/>
          <p:cNvSpPr txBox="1"/>
          <p:nvPr/>
        </p:nvSpPr>
        <p:spPr>
          <a:xfrm>
            <a:off x="1267826" y="964734"/>
            <a:ext cx="2226892" cy="307777"/>
          </a:xfrm>
          <a:prstGeom prst="rect">
            <a:avLst/>
          </a:prstGeom>
          <a:noFill/>
        </p:spPr>
        <p:txBody>
          <a:bodyPr wrap="none" rtlCol="0">
            <a:spAutoFit/>
          </a:bodyPr>
          <a:lstStyle/>
          <a:p>
            <a:r>
              <a:rPr lang="en-US" sz="1400" dirty="0">
                <a:solidFill>
                  <a:schemeClr val="tx1">
                    <a:lumMod val="65000"/>
                    <a:lumOff val="35000"/>
                  </a:schemeClr>
                </a:solidFill>
              </a:rPr>
              <a:t>Logged in as “Maker” role</a:t>
            </a:r>
          </a:p>
        </p:txBody>
      </p:sp>
      <p:grpSp>
        <p:nvGrpSpPr>
          <p:cNvPr id="10" name="Group 9"/>
          <p:cNvGrpSpPr/>
          <p:nvPr/>
        </p:nvGrpSpPr>
        <p:grpSpPr>
          <a:xfrm>
            <a:off x="4639112" y="964734"/>
            <a:ext cx="4404220" cy="5629013"/>
            <a:chOff x="4639112" y="964734"/>
            <a:chExt cx="4404220" cy="5629013"/>
          </a:xfrm>
        </p:grpSpPr>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797675" y="2495900"/>
              <a:ext cx="4062963" cy="2306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ounded Rectangle 27"/>
            <p:cNvSpPr/>
            <p:nvPr/>
          </p:nvSpPr>
          <p:spPr bwMode="auto">
            <a:xfrm>
              <a:off x="4639112" y="964734"/>
              <a:ext cx="4404220" cy="5629013"/>
            </a:xfrm>
            <a:prstGeom prst="roundRect">
              <a:avLst/>
            </a:prstGeom>
            <a:noFill/>
            <a:ln w="12700">
              <a:solidFill>
                <a:schemeClr val="tx1">
                  <a:lumMod val="65000"/>
                  <a:lumOff val="3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29" name="TextBox 28"/>
            <p:cNvSpPr txBox="1"/>
            <p:nvPr/>
          </p:nvSpPr>
          <p:spPr>
            <a:xfrm>
              <a:off x="5704533" y="973123"/>
              <a:ext cx="2396810" cy="307777"/>
            </a:xfrm>
            <a:prstGeom prst="rect">
              <a:avLst/>
            </a:prstGeom>
            <a:noFill/>
          </p:spPr>
          <p:txBody>
            <a:bodyPr wrap="none" rtlCol="0">
              <a:spAutoFit/>
            </a:bodyPr>
            <a:lstStyle/>
            <a:p>
              <a:r>
                <a:rPr lang="en-US" sz="1400" dirty="0">
                  <a:solidFill>
                    <a:schemeClr val="tx1">
                      <a:lumMod val="65000"/>
                      <a:lumOff val="35000"/>
                    </a:schemeClr>
                  </a:solidFill>
                </a:rPr>
                <a:t>Logged in as “Checker” role</a:t>
              </a:r>
            </a:p>
          </p:txBody>
        </p:sp>
      </p:grpSp>
      <p:sp>
        <p:nvSpPr>
          <p:cNvPr id="21" name="Down Arrow 20">
            <a:hlinkClick r:id="rId5"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8" name="Group 7"/>
          <p:cNvGrpSpPr/>
          <p:nvPr/>
        </p:nvGrpSpPr>
        <p:grpSpPr>
          <a:xfrm>
            <a:off x="4889954" y="1749549"/>
            <a:ext cx="3586214" cy="1077541"/>
            <a:chOff x="4889954" y="1749549"/>
            <a:chExt cx="3586214" cy="1077541"/>
          </a:xfrm>
        </p:grpSpPr>
        <p:sp>
          <p:nvSpPr>
            <p:cNvPr id="7" name="Rectangle 6"/>
            <p:cNvSpPr/>
            <p:nvPr/>
          </p:nvSpPr>
          <p:spPr bwMode="auto">
            <a:xfrm>
              <a:off x="4889954" y="1749549"/>
              <a:ext cx="3586214" cy="45720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Checker role sends for distribution, but cannot upload bulk payment files to the system</a:t>
              </a:r>
            </a:p>
          </p:txBody>
        </p:sp>
        <p:cxnSp>
          <p:nvCxnSpPr>
            <p:cNvPr id="18" name="Straight Arrow Connector 17"/>
            <p:cNvCxnSpPr/>
            <p:nvPr/>
          </p:nvCxnSpPr>
          <p:spPr>
            <a:xfrm>
              <a:off x="6509857" y="2206749"/>
              <a:ext cx="0" cy="62034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22" name="Picture 21" descr="https://cdn1.iconfinder.com/data/icons/MetroStation-PNG/128/MB__home.png">
            <a:hlinkClick r:id="rId6" action="ppaction://hlinksldjump"/>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87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76834" y="1352528"/>
            <a:ext cx="8614079" cy="5079177"/>
            <a:chOff x="276834" y="1105952"/>
            <a:chExt cx="8614079" cy="5079177"/>
          </a:xfrm>
        </p:grpSpPr>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34" y="1105952"/>
              <a:ext cx="8614079" cy="5079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bwMode="auto">
            <a:xfrm>
              <a:off x="7833746" y="5823092"/>
              <a:ext cx="510542"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sp>
        <p:nvSpPr>
          <p:cNvPr id="2" name="Title 1"/>
          <p:cNvSpPr>
            <a:spLocks noGrp="1"/>
          </p:cNvSpPr>
          <p:nvPr>
            <p:ph type="title"/>
          </p:nvPr>
        </p:nvSpPr>
        <p:spPr>
          <a:xfrm>
            <a:off x="360367" y="252914"/>
            <a:ext cx="6577847" cy="246221"/>
          </a:xfrm>
          <a:prstGeom prst="rect">
            <a:avLst/>
          </a:prstGeom>
        </p:spPr>
        <p:txBody>
          <a:bodyPr/>
          <a:lstStyle/>
          <a:p>
            <a:r>
              <a:rPr lang="en-US" dirty="0"/>
              <a:t>BULK PAYMENTS – Funds Reservation</a:t>
            </a:r>
          </a:p>
        </p:txBody>
      </p:sp>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10</a:t>
            </a:fld>
            <a:endParaRPr lang="en-US" dirty="0">
              <a:solidFill>
                <a:prstClr val="black">
                  <a:tint val="75000"/>
                </a:prstClr>
              </a:solidFill>
            </a:endParaRPr>
          </a:p>
        </p:txBody>
      </p:sp>
      <p:grpSp>
        <p:nvGrpSpPr>
          <p:cNvPr id="16" name="Group 15"/>
          <p:cNvGrpSpPr/>
          <p:nvPr/>
        </p:nvGrpSpPr>
        <p:grpSpPr>
          <a:xfrm>
            <a:off x="4714515" y="810827"/>
            <a:ext cx="3893279" cy="3878131"/>
            <a:chOff x="4714515" y="810827"/>
            <a:chExt cx="3893279" cy="3878131"/>
          </a:xfrm>
        </p:grpSpPr>
        <p:sp>
          <p:nvSpPr>
            <p:cNvPr id="4" name="Rectangle 3"/>
            <p:cNvSpPr/>
            <p:nvPr/>
          </p:nvSpPr>
          <p:spPr bwMode="auto">
            <a:xfrm>
              <a:off x="4714515" y="810827"/>
              <a:ext cx="3893279" cy="46978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Set restriction criteria for merchant types and merchant locations where funds can be redeemed as vouchers</a:t>
              </a:r>
            </a:p>
          </p:txBody>
        </p:sp>
        <p:cxnSp>
          <p:nvCxnSpPr>
            <p:cNvPr id="6" name="Straight Arrow Connector 5"/>
            <p:cNvCxnSpPr>
              <a:stCxn id="4" idx="2"/>
            </p:cNvCxnSpPr>
            <p:nvPr/>
          </p:nvCxnSpPr>
          <p:spPr>
            <a:xfrm>
              <a:off x="6661155" y="1280610"/>
              <a:ext cx="664678" cy="63756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2"/>
            </p:cNvCxnSpPr>
            <p:nvPr/>
          </p:nvCxnSpPr>
          <p:spPr>
            <a:xfrm>
              <a:off x="6661155" y="1280610"/>
              <a:ext cx="664678" cy="198358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2"/>
            </p:cNvCxnSpPr>
            <p:nvPr/>
          </p:nvCxnSpPr>
          <p:spPr>
            <a:xfrm>
              <a:off x="6661155" y="1280610"/>
              <a:ext cx="664678" cy="340834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bwMode="auto">
          <a:xfrm>
            <a:off x="287108" y="810827"/>
            <a:ext cx="3112315" cy="46978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Send funds from settlement account to another organization or payer</a:t>
            </a:r>
          </a:p>
        </p:txBody>
      </p:sp>
      <p:grpSp>
        <p:nvGrpSpPr>
          <p:cNvPr id="12" name="Group 11"/>
          <p:cNvGrpSpPr/>
          <p:nvPr/>
        </p:nvGrpSpPr>
        <p:grpSpPr>
          <a:xfrm>
            <a:off x="287108" y="1737929"/>
            <a:ext cx="8614077" cy="4683501"/>
            <a:chOff x="287108" y="1737929"/>
            <a:chExt cx="8614077" cy="4683501"/>
          </a:xfrm>
        </p:grpSpPr>
        <p:grpSp>
          <p:nvGrpSpPr>
            <p:cNvPr id="31" name="Group 30"/>
            <p:cNvGrpSpPr/>
            <p:nvPr/>
          </p:nvGrpSpPr>
          <p:grpSpPr>
            <a:xfrm>
              <a:off x="287108" y="1737929"/>
              <a:ext cx="8614077" cy="4683501"/>
              <a:chOff x="276836" y="1491354"/>
              <a:chExt cx="8614077" cy="4683501"/>
            </a:xfrm>
          </p:grpSpPr>
          <p:sp>
            <p:nvSpPr>
              <p:cNvPr id="32" name="Rectangle 31"/>
              <p:cNvSpPr/>
              <p:nvPr/>
            </p:nvSpPr>
            <p:spPr bwMode="auto">
              <a:xfrm>
                <a:off x="276836" y="1491354"/>
                <a:ext cx="8614077" cy="4683501"/>
              </a:xfrm>
              <a:prstGeom prst="rect">
                <a:avLst/>
              </a:prstGeom>
              <a:solidFill>
                <a:schemeClr val="tx1">
                  <a:lumMod val="65000"/>
                  <a:lumOff val="35000"/>
                  <a:alpha val="30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524" y="2621559"/>
                <a:ext cx="2862698" cy="285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1" name="Straight Arrow Connector 10"/>
            <p:cNvCxnSpPr>
              <a:endCxn id="33" idx="3"/>
            </p:cNvCxnSpPr>
            <p:nvPr/>
          </p:nvCxnSpPr>
          <p:spPr>
            <a:xfrm flipH="1" flipV="1">
              <a:off x="6025494" y="4293781"/>
              <a:ext cx="1808252" cy="186275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713063" y="4343527"/>
            <a:ext cx="2546059" cy="624729"/>
            <a:chOff x="713063" y="4322128"/>
            <a:chExt cx="2546059" cy="624729"/>
          </a:xfrm>
        </p:grpSpPr>
        <p:sp>
          <p:nvSpPr>
            <p:cNvPr id="15" name="Rectangle 14"/>
            <p:cNvSpPr/>
            <p:nvPr/>
          </p:nvSpPr>
          <p:spPr bwMode="auto">
            <a:xfrm>
              <a:off x="713063" y="4322128"/>
              <a:ext cx="2139193" cy="62472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Specify transfer amount and upper limit that receiving organization can extract for administrative costs</a:t>
              </a:r>
            </a:p>
          </p:txBody>
        </p:sp>
        <p:cxnSp>
          <p:nvCxnSpPr>
            <p:cNvPr id="17" name="Straight Arrow Connector 16"/>
            <p:cNvCxnSpPr>
              <a:stCxn id="15" idx="3"/>
            </p:cNvCxnSpPr>
            <p:nvPr/>
          </p:nvCxnSpPr>
          <p:spPr>
            <a:xfrm>
              <a:off x="2852256" y="4634493"/>
              <a:ext cx="406866"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713063" y="5084347"/>
            <a:ext cx="2952925" cy="712445"/>
            <a:chOff x="713063" y="5382293"/>
            <a:chExt cx="2952925" cy="712445"/>
          </a:xfrm>
        </p:grpSpPr>
        <p:sp>
          <p:nvSpPr>
            <p:cNvPr id="18" name="Rectangle 17"/>
            <p:cNvSpPr/>
            <p:nvPr/>
          </p:nvSpPr>
          <p:spPr bwMode="auto">
            <a:xfrm>
              <a:off x="713063" y="5382293"/>
              <a:ext cx="2139193" cy="71244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Search for organizations in the system that work with specified merchant types and work in specified locations</a:t>
              </a:r>
            </a:p>
          </p:txBody>
        </p:sp>
        <p:cxnSp>
          <p:nvCxnSpPr>
            <p:cNvPr id="20" name="Straight Arrow Connector 19"/>
            <p:cNvCxnSpPr/>
            <p:nvPr/>
          </p:nvCxnSpPr>
          <p:spPr>
            <a:xfrm flipV="1">
              <a:off x="2852256" y="5463213"/>
              <a:ext cx="813732" cy="23366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Down Arrow 20">
            <a:hlinkClick r:id="rId4"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cxnSp>
        <p:nvCxnSpPr>
          <p:cNvPr id="7" name="Straight Arrow Connector 6"/>
          <p:cNvCxnSpPr>
            <a:stCxn id="14" idx="2"/>
          </p:cNvCxnSpPr>
          <p:nvPr/>
        </p:nvCxnSpPr>
        <p:spPr>
          <a:xfrm flipH="1">
            <a:off x="1843265" y="1280610"/>
            <a:ext cx="1" cy="108244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1184687" y="3142246"/>
            <a:ext cx="1994951" cy="1209058"/>
            <a:chOff x="1184687" y="3142246"/>
            <a:chExt cx="1994951" cy="1209058"/>
          </a:xfrm>
        </p:grpSpPr>
        <p:sp>
          <p:nvSpPr>
            <p:cNvPr id="13" name="Rectangle 12"/>
            <p:cNvSpPr/>
            <p:nvPr/>
          </p:nvSpPr>
          <p:spPr bwMode="auto">
            <a:xfrm>
              <a:off x="1184687" y="3555454"/>
              <a:ext cx="1667569" cy="38264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Review restriction criteria</a:t>
              </a:r>
            </a:p>
          </p:txBody>
        </p:sp>
        <p:sp>
          <p:nvSpPr>
            <p:cNvPr id="19" name="Left Brace 18"/>
            <p:cNvSpPr/>
            <p:nvPr/>
          </p:nvSpPr>
          <p:spPr>
            <a:xfrm>
              <a:off x="2902378" y="3142246"/>
              <a:ext cx="277260" cy="1209058"/>
            </a:xfrm>
            <a:prstGeom prst="leftBrace">
              <a:avLst/>
            </a:prstGeom>
            <a:ln>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4" name="Picture 33"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23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23" y="1602297"/>
            <a:ext cx="8547281" cy="40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60367" y="252914"/>
            <a:ext cx="6577847" cy="246221"/>
          </a:xfrm>
          <a:prstGeom prst="rect">
            <a:avLst/>
          </a:prstGeom>
        </p:spPr>
        <p:txBody>
          <a:bodyPr/>
          <a:lstStyle/>
          <a:p>
            <a:r>
              <a:rPr lang="en-US" dirty="0"/>
              <a:t>BULK PAYMENTS – Vouchers</a:t>
            </a:r>
          </a:p>
        </p:txBody>
      </p:sp>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11</a:t>
            </a:fld>
            <a:endParaRPr lang="en-US" dirty="0">
              <a:solidFill>
                <a:prstClr val="black">
                  <a:tint val="75000"/>
                </a:prstClr>
              </a:solidFill>
            </a:endParaRPr>
          </a:p>
        </p:txBody>
      </p:sp>
      <p:grpSp>
        <p:nvGrpSpPr>
          <p:cNvPr id="8" name="Group 7"/>
          <p:cNvGrpSpPr/>
          <p:nvPr/>
        </p:nvGrpSpPr>
        <p:grpSpPr>
          <a:xfrm>
            <a:off x="310108" y="1040235"/>
            <a:ext cx="2550537" cy="1073791"/>
            <a:chOff x="310108" y="1040235"/>
            <a:chExt cx="2550537" cy="1073791"/>
          </a:xfrm>
        </p:grpSpPr>
        <p:sp>
          <p:nvSpPr>
            <p:cNvPr id="4" name="Rectangle 3"/>
            <p:cNvSpPr/>
            <p:nvPr/>
          </p:nvSpPr>
          <p:spPr bwMode="auto">
            <a:xfrm>
              <a:off x="310108" y="1040235"/>
              <a:ext cx="2550537" cy="37750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Fund vouchers from Settlement Account or Funds Reservation account</a:t>
              </a:r>
            </a:p>
          </p:txBody>
        </p:sp>
        <p:cxnSp>
          <p:nvCxnSpPr>
            <p:cNvPr id="6" name="Straight Arrow Connector 5"/>
            <p:cNvCxnSpPr/>
            <p:nvPr/>
          </p:nvCxnSpPr>
          <p:spPr>
            <a:xfrm flipH="1">
              <a:off x="1576987" y="1417740"/>
              <a:ext cx="1" cy="69628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2726422" y="1040235"/>
            <a:ext cx="2709644" cy="1073791"/>
            <a:chOff x="2726422" y="1040235"/>
            <a:chExt cx="2709644" cy="1073791"/>
          </a:xfrm>
        </p:grpSpPr>
        <p:sp>
          <p:nvSpPr>
            <p:cNvPr id="7" name="Rectangle 6"/>
            <p:cNvSpPr/>
            <p:nvPr/>
          </p:nvSpPr>
          <p:spPr bwMode="auto">
            <a:xfrm>
              <a:off x="3330428" y="1040235"/>
              <a:ext cx="2105638" cy="37750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Specify purchase percentage that voucher will cover</a:t>
              </a:r>
            </a:p>
          </p:txBody>
        </p:sp>
        <p:cxnSp>
          <p:nvCxnSpPr>
            <p:cNvPr id="9" name="Straight Arrow Connector 8"/>
            <p:cNvCxnSpPr/>
            <p:nvPr/>
          </p:nvCxnSpPr>
          <p:spPr>
            <a:xfrm flipH="1">
              <a:off x="2726422" y="1414379"/>
              <a:ext cx="604006" cy="69964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2357306" y="3945276"/>
            <a:ext cx="3246540" cy="425389"/>
            <a:chOff x="2357306" y="3945276"/>
            <a:chExt cx="3246540" cy="425389"/>
          </a:xfrm>
        </p:grpSpPr>
        <p:sp>
          <p:nvSpPr>
            <p:cNvPr id="12" name="Rectangle 11"/>
            <p:cNvSpPr/>
            <p:nvPr/>
          </p:nvSpPr>
          <p:spPr bwMode="auto">
            <a:xfrm>
              <a:off x="3330428" y="3945276"/>
              <a:ext cx="2273418" cy="42538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Select approved merchants where vouchers will be redeemable</a:t>
              </a:r>
            </a:p>
          </p:txBody>
        </p:sp>
        <p:cxnSp>
          <p:nvCxnSpPr>
            <p:cNvPr id="14" name="Straight Arrow Connector 13"/>
            <p:cNvCxnSpPr/>
            <p:nvPr/>
          </p:nvCxnSpPr>
          <p:spPr>
            <a:xfrm flipH="1">
              <a:off x="2357306" y="4194496"/>
              <a:ext cx="973122" cy="6711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09724" y="5725486"/>
            <a:ext cx="4093827" cy="870523"/>
            <a:chOff x="209724" y="5725486"/>
            <a:chExt cx="4093827" cy="870523"/>
          </a:xfrm>
        </p:grpSpPr>
        <p:sp>
          <p:nvSpPr>
            <p:cNvPr id="11" name="Rectangle 10"/>
            <p:cNvSpPr/>
            <p:nvPr/>
          </p:nvSpPr>
          <p:spPr bwMode="auto">
            <a:xfrm>
              <a:off x="209724" y="5924513"/>
              <a:ext cx="4093827" cy="67149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types and locations are pre-filtered based on restrictions made by organization that funded Funds Reservation account</a:t>
              </a:r>
            </a:p>
          </p:txBody>
        </p:sp>
        <p:sp>
          <p:nvSpPr>
            <p:cNvPr id="5" name="Right Brace 4"/>
            <p:cNvSpPr/>
            <p:nvPr/>
          </p:nvSpPr>
          <p:spPr>
            <a:xfrm rot="5400000">
              <a:off x="1461659" y="4582366"/>
              <a:ext cx="171975" cy="2458215"/>
            </a:xfrm>
            <a:prstGeom prst="rightBrace">
              <a:avLst>
                <a:gd name="adj1" fmla="val 8333"/>
                <a:gd name="adj2" fmla="val 49659"/>
              </a:avLst>
            </a:prstGeom>
            <a:ln>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2726422" y="1194318"/>
            <a:ext cx="6244455" cy="1221711"/>
            <a:chOff x="2726422" y="1019562"/>
            <a:chExt cx="6244455" cy="1221711"/>
          </a:xfrm>
        </p:grpSpPr>
        <p:sp>
          <p:nvSpPr>
            <p:cNvPr id="16" name="Rounded Rectangle 15"/>
            <p:cNvSpPr/>
            <p:nvPr/>
          </p:nvSpPr>
          <p:spPr>
            <a:xfrm>
              <a:off x="5983471" y="1019562"/>
              <a:ext cx="2987406" cy="394817"/>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t>“Voucher to be used for purchase of nutritional supplements. For a list of approved merchants please call 923408182063”</a:t>
              </a:r>
            </a:p>
          </p:txBody>
        </p:sp>
        <p:cxnSp>
          <p:nvCxnSpPr>
            <p:cNvPr id="10" name="Straight Arrow Connector 9"/>
            <p:cNvCxnSpPr/>
            <p:nvPr/>
          </p:nvCxnSpPr>
          <p:spPr>
            <a:xfrm flipV="1">
              <a:off x="2726422" y="1369074"/>
              <a:ext cx="3257049" cy="87219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9" name="Down Arrow 18">
            <a:hlinkClick r:id="rId3"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22" name="Picture 21" descr="https://cdn1.iconfinder.com/data/icons/MetroStation-PNG/128/MB__home.png">
            <a:hlinkClick r:id="rId4" action="ppaction://hlinksldjump"/>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2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1+#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7" y="252914"/>
            <a:ext cx="6577847" cy="246221"/>
          </a:xfrm>
          <a:prstGeom prst="rect">
            <a:avLst/>
          </a:prstGeom>
        </p:spPr>
        <p:txBody>
          <a:bodyPr/>
          <a:lstStyle/>
          <a:p>
            <a:r>
              <a:rPr lang="en-US" dirty="0"/>
              <a:t>BULK PAYMENTS - Funds Reservation Report</a:t>
            </a:r>
          </a:p>
        </p:txBody>
      </p:sp>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12</a:t>
            </a:fld>
            <a:endParaRPr lang="en-US" dirty="0">
              <a:solidFill>
                <a:prstClr val="black">
                  <a:tint val="75000"/>
                </a:prstClr>
              </a:solidFill>
            </a:endParaRPr>
          </a:p>
        </p:txBody>
      </p:sp>
      <p:sp>
        <p:nvSpPr>
          <p:cNvPr id="9" name="Down Arrow 8">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5" name="Picture 4"/>
          <p:cNvPicPr>
            <a:picLocks noChangeAspect="1"/>
          </p:cNvPicPr>
          <p:nvPr/>
        </p:nvPicPr>
        <p:blipFill>
          <a:blip r:embed="rId3"/>
          <a:stretch>
            <a:fillRect/>
          </a:stretch>
        </p:blipFill>
        <p:spPr>
          <a:xfrm>
            <a:off x="95250" y="1803103"/>
            <a:ext cx="8934450" cy="1787821"/>
          </a:xfrm>
          <a:prstGeom prst="rect">
            <a:avLst/>
          </a:prstGeom>
        </p:spPr>
      </p:pic>
      <p:pic>
        <p:nvPicPr>
          <p:cNvPr id="6" name="Picture 5"/>
          <p:cNvPicPr>
            <a:picLocks noChangeAspect="1"/>
          </p:cNvPicPr>
          <p:nvPr/>
        </p:nvPicPr>
        <p:blipFill>
          <a:blip r:embed="rId4"/>
          <a:stretch>
            <a:fillRect/>
          </a:stretch>
        </p:blipFill>
        <p:spPr>
          <a:xfrm>
            <a:off x="95250" y="3530007"/>
            <a:ext cx="8934450" cy="825364"/>
          </a:xfrm>
          <a:prstGeom prst="rect">
            <a:avLst/>
          </a:prstGeom>
        </p:spPr>
      </p:pic>
      <p:sp>
        <p:nvSpPr>
          <p:cNvPr id="10" name="Rectangle 9"/>
          <p:cNvSpPr/>
          <p:nvPr/>
        </p:nvSpPr>
        <p:spPr bwMode="auto">
          <a:xfrm>
            <a:off x="1334461" y="842650"/>
            <a:ext cx="2361239" cy="67149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Donor Organization has visibility to where their money was spent</a:t>
            </a:r>
          </a:p>
        </p:txBody>
      </p:sp>
      <p:cxnSp>
        <p:nvCxnSpPr>
          <p:cNvPr id="14" name="Straight Arrow Connector 13"/>
          <p:cNvCxnSpPr/>
          <p:nvPr/>
        </p:nvCxnSpPr>
        <p:spPr>
          <a:xfrm flipV="1">
            <a:off x="7400925" y="3924300"/>
            <a:ext cx="552450" cy="107500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6058860" y="4904570"/>
            <a:ext cx="2332665" cy="67149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Individual vouchers purchases and unredeemed value are visible</a:t>
            </a:r>
          </a:p>
        </p:txBody>
      </p:sp>
      <p:cxnSp>
        <p:nvCxnSpPr>
          <p:cNvPr id="18" name="Straight Arrow Connector 17"/>
          <p:cNvCxnSpPr/>
          <p:nvPr/>
        </p:nvCxnSpPr>
        <p:spPr>
          <a:xfrm flipV="1">
            <a:off x="6709614" y="2886075"/>
            <a:ext cx="1234236" cy="206841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bwMode="auto">
          <a:xfrm>
            <a:off x="629611" y="4877282"/>
            <a:ext cx="2056440" cy="67149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Individual beneficiary ID’s are hidden to maintain confidentiality</a:t>
            </a:r>
          </a:p>
        </p:txBody>
      </p:sp>
      <p:cxnSp>
        <p:nvCxnSpPr>
          <p:cNvPr id="23" name="Straight Arrow Connector 22"/>
          <p:cNvCxnSpPr/>
          <p:nvPr/>
        </p:nvCxnSpPr>
        <p:spPr>
          <a:xfrm flipH="1" flipV="1">
            <a:off x="790575" y="4355371"/>
            <a:ext cx="543886" cy="52191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98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bg1"/>
              </a:buClr>
            </a:pPr>
            <a:r>
              <a:rPr lang="en-US" dirty="0"/>
              <a:t>MANAGE MY ACCOUNT</a:t>
            </a:r>
          </a:p>
          <a:p>
            <a:pPr marL="514350" indent="-514350">
              <a:buClr>
                <a:schemeClr val="bg1"/>
              </a:buClr>
              <a:buFont typeface="+mj-lt"/>
              <a:buAutoNum type="romanUcPeriod"/>
            </a:pPr>
            <a:r>
              <a:rPr lang="en-US" sz="2000" dirty="0">
                <a:hlinkClick r:id="rId2" action="ppaction://hlinksldjump"/>
              </a:rPr>
              <a:t>Self Issue My Account</a:t>
            </a:r>
            <a:endParaRPr lang="en-US" sz="2000" dirty="0"/>
          </a:p>
          <a:p>
            <a:pPr marL="514350" indent="-514350">
              <a:buClr>
                <a:schemeClr val="bg1"/>
              </a:buClr>
              <a:buFont typeface="+mj-lt"/>
              <a:buAutoNum type="romanUcPeriod"/>
            </a:pPr>
            <a:r>
              <a:rPr lang="en-US" sz="2000" dirty="0">
                <a:hlinkClick r:id="rId3" action="ppaction://hlinksldjump"/>
              </a:rPr>
              <a:t>Open a Sub-Account</a:t>
            </a:r>
            <a:endParaRPr lang="en-US" sz="2000" dirty="0"/>
          </a:p>
          <a:p>
            <a:pPr marL="514350" indent="-514350">
              <a:buClr>
                <a:schemeClr val="bg1"/>
              </a:buClr>
              <a:buFont typeface="+mj-lt"/>
              <a:buAutoNum type="romanUcPeriod"/>
            </a:pPr>
            <a:r>
              <a:rPr lang="en-US" sz="2000" dirty="0">
                <a:hlinkClick r:id="rId4" action="ppaction://hlinksldjump"/>
              </a:rPr>
              <a:t>Close a Sub-Account</a:t>
            </a:r>
            <a:endParaRPr lang="en-US" sz="2000" dirty="0"/>
          </a:p>
          <a:p>
            <a:pPr marL="514350" indent="-514350">
              <a:buClr>
                <a:schemeClr val="bg1"/>
              </a:buClr>
              <a:buFont typeface="+mj-lt"/>
              <a:buAutoNum type="romanUcPeriod"/>
            </a:pPr>
            <a:r>
              <a:rPr lang="en-US" sz="2000" dirty="0">
                <a:hlinkClick r:id="rId5" action="ppaction://hlinksldjump"/>
              </a:rPr>
              <a:t>Add a User</a:t>
            </a:r>
            <a:endParaRPr lang="en-US" sz="2000" dirty="0"/>
          </a:p>
          <a:p>
            <a:pPr marL="514350" indent="-514350">
              <a:buClr>
                <a:schemeClr val="bg1"/>
              </a:buClr>
              <a:buFont typeface="+mj-lt"/>
              <a:buAutoNum type="romanUcPeriod"/>
            </a:pPr>
            <a:r>
              <a:rPr lang="en-US" sz="2000" dirty="0">
                <a:hlinkClick r:id="rId6" action="ppaction://hlinksldjump"/>
              </a:rPr>
              <a:t>Remove a User</a:t>
            </a:r>
            <a:endParaRPr lang="en-US" sz="2000" dirty="0"/>
          </a:p>
          <a:p>
            <a:pPr marL="514350" indent="-514350">
              <a:buClr>
                <a:schemeClr val="bg1"/>
              </a:buClr>
              <a:buFont typeface="+mj-lt"/>
              <a:buAutoNum type="romanUcPeriod"/>
            </a:pPr>
            <a:r>
              <a:rPr lang="en-US" sz="2000" dirty="0">
                <a:hlinkClick r:id="rId7" action="ppaction://hlinksldjump"/>
              </a:rPr>
              <a:t>Rename an Account</a:t>
            </a:r>
            <a:endParaRPr lang="en-US" sz="2000" dirty="0"/>
          </a:p>
          <a:p>
            <a:pPr marL="514350" indent="-514350">
              <a:buClr>
                <a:schemeClr val="bg1"/>
              </a:buClr>
              <a:buFont typeface="+mj-lt"/>
              <a:buAutoNum type="romanUcPeriod"/>
            </a:pPr>
            <a:r>
              <a:rPr lang="en-US" sz="2000" dirty="0">
                <a:hlinkClick r:id="rId8" action="ppaction://hlinksldjump"/>
              </a:rPr>
              <a:t>Change Primary Account</a:t>
            </a:r>
            <a:endParaRPr lang="en-US" sz="2000" dirty="0"/>
          </a:p>
        </p:txBody>
      </p:sp>
      <p:pic>
        <p:nvPicPr>
          <p:cNvPr id="6" name="Picture 2" descr="https://cdn1.iconfinder.com/data/icons/MetroStation-PNG/128/MB__home.png">
            <a:hlinkClick r:id="rId9" action="ppaction://hlinksldjump"/>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787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 MY ACCOUNT – Self Issue My Account</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14</a:t>
            </a:fld>
            <a:endParaRPr lang="en-US" dirty="0">
              <a:solidFill>
                <a:prstClr val="black">
                  <a:tint val="75000"/>
                </a:prstClr>
              </a:solidFill>
            </a:endParaRPr>
          </a:p>
        </p:txBody>
      </p:sp>
      <p:grpSp>
        <p:nvGrpSpPr>
          <p:cNvPr id="6" name="Group 5"/>
          <p:cNvGrpSpPr/>
          <p:nvPr/>
        </p:nvGrpSpPr>
        <p:grpSpPr>
          <a:xfrm>
            <a:off x="2326976" y="976935"/>
            <a:ext cx="3262166" cy="900552"/>
            <a:chOff x="2326976" y="976935"/>
            <a:chExt cx="3262166" cy="900552"/>
          </a:xfrm>
        </p:grpSpPr>
        <p:sp>
          <p:nvSpPr>
            <p:cNvPr id="12" name="Rectangle 11"/>
            <p:cNvSpPr/>
            <p:nvPr/>
          </p:nvSpPr>
          <p:spPr bwMode="auto">
            <a:xfrm>
              <a:off x="2326976" y="976935"/>
              <a:ext cx="3262166" cy="66385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Remote account opening based on KYC already done by NGO and DFSP, no additional ID required</a:t>
              </a:r>
            </a:p>
          </p:txBody>
        </p:sp>
        <p:cxnSp>
          <p:nvCxnSpPr>
            <p:cNvPr id="22" name="Straight Arrow Connector 21"/>
            <p:cNvCxnSpPr/>
            <p:nvPr/>
          </p:nvCxnSpPr>
          <p:spPr>
            <a:xfrm>
              <a:off x="3008426" y="1640786"/>
              <a:ext cx="0" cy="236701"/>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p:nvPr/>
        </p:nvCxnSpPr>
        <p:spPr>
          <a:xfrm flipH="1">
            <a:off x="6456579" y="2107822"/>
            <a:ext cx="276480"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75" y="1369653"/>
            <a:ext cx="1776941" cy="4135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403898" y="1877487"/>
            <a:ext cx="1329366" cy="158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39" y="1912033"/>
            <a:ext cx="1349406" cy="1556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380" y="1912033"/>
            <a:ext cx="1309326" cy="156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712" y="3760029"/>
            <a:ext cx="1322686" cy="154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2539" y="3726049"/>
            <a:ext cx="1316006" cy="1569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rotWithShape="1">
          <a:blip r:embed="rId8">
            <a:extLst>
              <a:ext uri="{28A0092B-C50C-407E-A947-70E740481C1C}">
                <a14:useLocalDpi xmlns:a14="http://schemas.microsoft.com/office/drawing/2010/main" val="0"/>
              </a:ext>
            </a:extLst>
          </a:blip>
          <a:srcRect l="1424"/>
          <a:stretch/>
        </p:blipFill>
        <p:spPr bwMode="auto">
          <a:xfrm>
            <a:off x="5802299" y="4849907"/>
            <a:ext cx="1330191" cy="154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rotWithShape="1">
          <a:blip r:embed="rId9">
            <a:extLst>
              <a:ext uri="{28A0092B-C50C-407E-A947-70E740481C1C}">
                <a14:useLocalDpi xmlns:a14="http://schemas.microsoft.com/office/drawing/2010/main" val="0"/>
              </a:ext>
            </a:extLst>
          </a:blip>
          <a:srcRect l="-1" r="439"/>
          <a:stretch/>
        </p:blipFill>
        <p:spPr bwMode="auto">
          <a:xfrm>
            <a:off x="5802299" y="3785842"/>
            <a:ext cx="1330191" cy="122346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2204054" y="5309842"/>
            <a:ext cx="1741063" cy="973512"/>
            <a:chOff x="2204054" y="5309842"/>
            <a:chExt cx="1741063" cy="973512"/>
          </a:xfrm>
        </p:grpSpPr>
        <p:sp>
          <p:nvSpPr>
            <p:cNvPr id="13" name="Rectangle 12"/>
            <p:cNvSpPr/>
            <p:nvPr/>
          </p:nvSpPr>
          <p:spPr bwMode="auto">
            <a:xfrm>
              <a:off x="2204054" y="5646461"/>
              <a:ext cx="1741063" cy="63689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Immediate PIN creation, no need to wait for SMS or enter activation codes</a:t>
              </a:r>
            </a:p>
          </p:txBody>
        </p:sp>
        <p:cxnSp>
          <p:nvCxnSpPr>
            <p:cNvPr id="23" name="Straight Arrow Connector 22"/>
            <p:cNvCxnSpPr>
              <a:stCxn id="13" idx="0"/>
              <a:endCxn id="1031" idx="2"/>
            </p:cNvCxnSpPr>
            <p:nvPr/>
          </p:nvCxnSpPr>
          <p:spPr>
            <a:xfrm flipH="1" flipV="1">
              <a:off x="3047055" y="5309842"/>
              <a:ext cx="27531" cy="336619"/>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Down Arrow 20">
            <a:hlinkClick r:id="rId10"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8" name="Group 7"/>
          <p:cNvGrpSpPr/>
          <p:nvPr/>
        </p:nvGrpSpPr>
        <p:grpSpPr>
          <a:xfrm>
            <a:off x="6594819" y="4509091"/>
            <a:ext cx="2406995" cy="956345"/>
            <a:chOff x="6594819" y="4509091"/>
            <a:chExt cx="2406995" cy="956345"/>
          </a:xfrm>
        </p:grpSpPr>
        <p:sp>
          <p:nvSpPr>
            <p:cNvPr id="18" name="Rectangle 17"/>
            <p:cNvSpPr/>
            <p:nvPr/>
          </p:nvSpPr>
          <p:spPr bwMode="auto">
            <a:xfrm>
              <a:off x="7340794" y="4509091"/>
              <a:ext cx="1661020" cy="95634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Alt ID assigned to allow multiple accounts on same phone and culturally appropriate alternative to phone number</a:t>
              </a:r>
            </a:p>
          </p:txBody>
        </p:sp>
        <p:cxnSp>
          <p:nvCxnSpPr>
            <p:cNvPr id="26" name="Straight Arrow Connector 25"/>
            <p:cNvCxnSpPr>
              <a:stCxn id="18" idx="1"/>
            </p:cNvCxnSpPr>
            <p:nvPr/>
          </p:nvCxnSpPr>
          <p:spPr>
            <a:xfrm flipH="1" flipV="1">
              <a:off x="6594819" y="4534935"/>
              <a:ext cx="745975" cy="452329"/>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 name="Elbow Connector 4"/>
          <p:cNvCxnSpPr>
            <a:stCxn id="1030" idx="2"/>
            <a:endCxn id="1031" idx="0"/>
          </p:cNvCxnSpPr>
          <p:nvPr/>
        </p:nvCxnSpPr>
        <p:spPr>
          <a:xfrm rot="5400000">
            <a:off x="4606638" y="1915624"/>
            <a:ext cx="284822" cy="3403988"/>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descr="https://cdn1.iconfinder.com/data/icons/MetroStation-PNG/128/MB__home.png">
            <a:hlinkClick r:id="rId11" action="ppaction://hlinksldjump"/>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0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15</a:t>
            </a:fld>
            <a:endParaRPr lang="en-US" dirty="0">
              <a:solidFill>
                <a:prstClr val="black">
                  <a:tint val="75000"/>
                </a:prstClr>
              </a:solidFill>
            </a:endParaRPr>
          </a:p>
        </p:txBody>
      </p:sp>
      <p:sp>
        <p:nvSpPr>
          <p:cNvPr id="2" name="Title 1"/>
          <p:cNvSpPr>
            <a:spLocks noGrp="1"/>
          </p:cNvSpPr>
          <p:nvPr>
            <p:ph type="title"/>
          </p:nvPr>
        </p:nvSpPr>
        <p:spPr>
          <a:prstGeom prst="rect">
            <a:avLst/>
          </a:prstGeom>
        </p:spPr>
        <p:txBody>
          <a:bodyPr/>
          <a:lstStyle/>
          <a:p>
            <a:r>
              <a:rPr lang="en-US" dirty="0"/>
              <a:t>MANAGE MY ACCOUNT – Open a Sub-Account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889" y="1907853"/>
            <a:ext cx="1271497" cy="1547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012" y="1907853"/>
            <a:ext cx="1305136" cy="154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7489" y="1907853"/>
            <a:ext cx="1291681" cy="152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590" y="1907853"/>
            <a:ext cx="1278225" cy="152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8889" y="3814463"/>
            <a:ext cx="1291681" cy="152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4843" y="3822852"/>
            <a:ext cx="1271497" cy="1540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5988" y="3814463"/>
            <a:ext cx="1258044" cy="1500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1312" y="3814463"/>
            <a:ext cx="1298408" cy="152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p:nvGrpSpPr>
        <p:grpSpPr>
          <a:xfrm>
            <a:off x="7151312" y="1243818"/>
            <a:ext cx="1328780" cy="664035"/>
            <a:chOff x="7151312" y="1243818"/>
            <a:chExt cx="1328780" cy="664035"/>
          </a:xfrm>
        </p:grpSpPr>
        <p:sp>
          <p:nvSpPr>
            <p:cNvPr id="4" name="Rectangle 3"/>
            <p:cNvSpPr/>
            <p:nvPr/>
          </p:nvSpPr>
          <p:spPr bwMode="auto">
            <a:xfrm>
              <a:off x="7151312" y="1243818"/>
              <a:ext cx="1328780" cy="37534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Anyone can create a merchant account</a:t>
              </a:r>
            </a:p>
          </p:txBody>
        </p:sp>
        <p:cxnSp>
          <p:nvCxnSpPr>
            <p:cNvPr id="6" name="Straight Arrow Connector 5"/>
            <p:cNvCxnSpPr>
              <a:stCxn id="4" idx="2"/>
              <a:endCxn id="5126" idx="0"/>
            </p:cNvCxnSpPr>
            <p:nvPr/>
          </p:nvCxnSpPr>
          <p:spPr>
            <a:xfrm>
              <a:off x="7815702" y="1619164"/>
              <a:ext cx="1" cy="28868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7" name="Down Arrow 16">
            <a:hlinkClick r:id="rId10"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2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746" y="1369653"/>
            <a:ext cx="1789516" cy="417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Elbow Connector 8"/>
          <p:cNvCxnSpPr>
            <a:stCxn id="5126" idx="2"/>
            <a:endCxn id="5127" idx="0"/>
          </p:cNvCxnSpPr>
          <p:nvPr/>
        </p:nvCxnSpPr>
        <p:spPr>
          <a:xfrm rot="5400000">
            <a:off x="5185483" y="1184243"/>
            <a:ext cx="379468" cy="4880973"/>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385732" y="1243817"/>
            <a:ext cx="1543573" cy="677007"/>
            <a:chOff x="5385732" y="1243817"/>
            <a:chExt cx="1543573" cy="677007"/>
          </a:xfrm>
        </p:grpSpPr>
        <p:sp>
          <p:nvSpPr>
            <p:cNvPr id="21" name="Rectangle 20"/>
            <p:cNvSpPr/>
            <p:nvPr/>
          </p:nvSpPr>
          <p:spPr bwMode="auto">
            <a:xfrm>
              <a:off x="5385732" y="1243817"/>
              <a:ext cx="1543573" cy="37534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Primary account status can be changed later</a:t>
              </a:r>
            </a:p>
          </p:txBody>
        </p:sp>
        <p:cxnSp>
          <p:nvCxnSpPr>
            <p:cNvPr id="22" name="Straight Arrow Connector 21"/>
            <p:cNvCxnSpPr/>
            <p:nvPr/>
          </p:nvCxnSpPr>
          <p:spPr>
            <a:xfrm>
              <a:off x="6165010" y="1632135"/>
              <a:ext cx="1" cy="28868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914843" y="1243818"/>
            <a:ext cx="1293305" cy="680146"/>
            <a:chOff x="3914843" y="1243818"/>
            <a:chExt cx="1293305" cy="680146"/>
          </a:xfrm>
        </p:grpSpPr>
        <p:sp>
          <p:nvSpPr>
            <p:cNvPr id="7" name="Rectangle 6"/>
            <p:cNvSpPr/>
            <p:nvPr/>
          </p:nvSpPr>
          <p:spPr bwMode="auto">
            <a:xfrm>
              <a:off x="3914843" y="1243818"/>
              <a:ext cx="1293305" cy="37534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specifies the account name</a:t>
              </a:r>
            </a:p>
          </p:txBody>
        </p:sp>
        <p:cxnSp>
          <p:nvCxnSpPr>
            <p:cNvPr id="23" name="Straight Arrow Connector 22"/>
            <p:cNvCxnSpPr/>
            <p:nvPr/>
          </p:nvCxnSpPr>
          <p:spPr>
            <a:xfrm>
              <a:off x="4533961" y="1635275"/>
              <a:ext cx="1" cy="28868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608111" y="4941870"/>
            <a:ext cx="2793534" cy="1029581"/>
            <a:chOff x="5608111" y="4941870"/>
            <a:chExt cx="2793534" cy="1029581"/>
          </a:xfrm>
        </p:grpSpPr>
        <p:sp>
          <p:nvSpPr>
            <p:cNvPr id="8" name="Rectangle 7"/>
            <p:cNvSpPr/>
            <p:nvPr/>
          </p:nvSpPr>
          <p:spPr bwMode="auto">
            <a:xfrm>
              <a:off x="5608111" y="5568779"/>
              <a:ext cx="2793534" cy="40267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can switch accounts from the main menu</a:t>
              </a:r>
            </a:p>
          </p:txBody>
        </p:sp>
        <p:cxnSp>
          <p:nvCxnSpPr>
            <p:cNvPr id="24" name="Straight Arrow Connector 23"/>
            <p:cNvCxnSpPr>
              <a:stCxn id="8" idx="0"/>
            </p:cNvCxnSpPr>
            <p:nvPr/>
          </p:nvCxnSpPr>
          <p:spPr>
            <a:xfrm flipH="1" flipV="1">
              <a:off x="6462445" y="4941870"/>
              <a:ext cx="542433" cy="62690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27" name="Picture 26" descr="https://cdn1.iconfinder.com/data/icons/MetroStation-PNG/128/MB__home.png">
            <a:hlinkClick r:id="rId12" action="ppaction://hlinksldjump"/>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10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16</a:t>
            </a:fld>
            <a:endParaRPr lang="en-US" dirty="0">
              <a:solidFill>
                <a:prstClr val="black">
                  <a:tint val="75000"/>
                </a:prstClr>
              </a:solidFill>
            </a:endParaRPr>
          </a:p>
        </p:txBody>
      </p:sp>
      <p:sp>
        <p:nvSpPr>
          <p:cNvPr id="2" name="Title 1"/>
          <p:cNvSpPr>
            <a:spLocks noGrp="1"/>
          </p:cNvSpPr>
          <p:nvPr>
            <p:ph type="title"/>
          </p:nvPr>
        </p:nvSpPr>
        <p:spPr>
          <a:prstGeom prst="rect">
            <a:avLst/>
          </a:prstGeom>
        </p:spPr>
        <p:txBody>
          <a:bodyPr/>
          <a:lstStyle/>
          <a:p>
            <a:r>
              <a:rPr lang="en-US" dirty="0"/>
              <a:t>MANAGE MY ACCOUNT – Close a Sub-Account</a:t>
            </a:r>
          </a:p>
        </p:txBody>
      </p:sp>
      <p:sp>
        <p:nvSpPr>
          <p:cNvPr id="17" name="Down Arrow 16">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181" y="1918886"/>
            <a:ext cx="1289869" cy="154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47" y="1379178"/>
            <a:ext cx="1812606" cy="416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681" y="1918885"/>
            <a:ext cx="1276291" cy="1534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280" y="1912095"/>
            <a:ext cx="1283080" cy="1547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8543" y="1918885"/>
            <a:ext cx="1276292" cy="1520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3677410" y="986318"/>
            <a:ext cx="1726831" cy="932567"/>
            <a:chOff x="3677410" y="986318"/>
            <a:chExt cx="1726831" cy="932567"/>
          </a:xfrm>
        </p:grpSpPr>
        <p:sp>
          <p:nvSpPr>
            <p:cNvPr id="5" name="Rectangle 4"/>
            <p:cNvSpPr/>
            <p:nvPr/>
          </p:nvSpPr>
          <p:spPr bwMode="auto">
            <a:xfrm>
              <a:off x="3677410" y="986318"/>
              <a:ext cx="1726831" cy="71919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An account may not be closed if it has a non-zero balance, or if it is a user’s primary account</a:t>
              </a:r>
            </a:p>
          </p:txBody>
        </p:sp>
        <p:cxnSp>
          <p:nvCxnSpPr>
            <p:cNvPr id="11" name="Straight Arrow Connector 10"/>
            <p:cNvCxnSpPr>
              <a:endCxn id="2051" idx="0"/>
            </p:cNvCxnSpPr>
            <p:nvPr/>
          </p:nvCxnSpPr>
          <p:spPr>
            <a:xfrm>
              <a:off x="4540826" y="1705509"/>
              <a:ext cx="1" cy="21337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Picture 12" descr="https://cdn1.iconfinder.com/data/icons/MetroStation-PNG/128/MB__home.png">
            <a:hlinkClick r:id="rId8" action="ppaction://hlinksldjump"/>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5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17</a:t>
            </a:fld>
            <a:endParaRPr lang="en-US" dirty="0">
              <a:solidFill>
                <a:prstClr val="black">
                  <a:tint val="75000"/>
                </a:prstClr>
              </a:solidFill>
            </a:endParaRPr>
          </a:p>
        </p:txBody>
      </p:sp>
      <p:sp>
        <p:nvSpPr>
          <p:cNvPr id="2" name="Title 1"/>
          <p:cNvSpPr>
            <a:spLocks noGrp="1"/>
          </p:cNvSpPr>
          <p:nvPr>
            <p:ph type="title"/>
          </p:nvPr>
        </p:nvSpPr>
        <p:spPr>
          <a:prstGeom prst="rect">
            <a:avLst/>
          </a:prstGeom>
        </p:spPr>
        <p:txBody>
          <a:bodyPr/>
          <a:lstStyle/>
          <a:p>
            <a:r>
              <a:rPr lang="en-US" dirty="0"/>
              <a:t>MANAGE MY ACCOUNT – Add a User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50" y="1402915"/>
            <a:ext cx="1765466" cy="4068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610" y="1917572"/>
            <a:ext cx="1294232" cy="1546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8461" y="1941589"/>
            <a:ext cx="1261047" cy="149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3590" y="1917572"/>
            <a:ext cx="1267684" cy="151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260" y="3895780"/>
            <a:ext cx="1254409" cy="151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2288" y="3886240"/>
            <a:ext cx="1261047" cy="1519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3814" y="3885473"/>
            <a:ext cx="1274321" cy="1506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2" name="Group 21"/>
          <p:cNvGrpSpPr/>
          <p:nvPr/>
        </p:nvGrpSpPr>
        <p:grpSpPr>
          <a:xfrm>
            <a:off x="6411073" y="4272644"/>
            <a:ext cx="2570483" cy="2117882"/>
            <a:chOff x="6411073" y="4272644"/>
            <a:chExt cx="2570483" cy="2117882"/>
          </a:xfrm>
        </p:grpSpPr>
        <p:sp>
          <p:nvSpPr>
            <p:cNvPr id="11" name="Rounded Rectangle 10"/>
            <p:cNvSpPr/>
            <p:nvPr/>
          </p:nvSpPr>
          <p:spPr>
            <a:xfrm>
              <a:off x="6411073" y="5675264"/>
              <a:ext cx="2570483" cy="715262"/>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“Raheem Khan successfully added to m-wallet account Shelley Baloch </a:t>
              </a:r>
              <a:r>
                <a:rPr lang="en-US" sz="1000" dirty="0" err="1"/>
                <a:t>mWallet</a:t>
              </a:r>
              <a:r>
                <a:rPr lang="en-US" sz="1000" dirty="0"/>
                <a:t> with Alt ID 0000101471 as </a:t>
              </a:r>
              <a:r>
                <a:rPr lang="en-US" sz="1000" dirty="0" err="1"/>
                <a:t>PersonSignatory</a:t>
              </a:r>
              <a:r>
                <a:rPr lang="en-US" sz="1000" dirty="0"/>
                <a:t>.”</a:t>
              </a:r>
            </a:p>
          </p:txBody>
        </p:sp>
        <p:sp>
          <p:nvSpPr>
            <p:cNvPr id="4" name="Rectangle 3"/>
            <p:cNvSpPr/>
            <p:nvPr/>
          </p:nvSpPr>
          <p:spPr bwMode="auto">
            <a:xfrm>
              <a:off x="7162115" y="4272644"/>
              <a:ext cx="1637360" cy="73227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SMS sent to Shelley (account owner) informing of new user added to account</a:t>
              </a:r>
            </a:p>
          </p:txBody>
        </p:sp>
        <p:cxnSp>
          <p:nvCxnSpPr>
            <p:cNvPr id="6" name="Straight Arrow Connector 5"/>
            <p:cNvCxnSpPr>
              <a:stCxn id="4" idx="2"/>
              <a:endCxn id="11" idx="0"/>
            </p:cNvCxnSpPr>
            <p:nvPr/>
          </p:nvCxnSpPr>
          <p:spPr>
            <a:xfrm flipH="1">
              <a:off x="7696315" y="5004919"/>
              <a:ext cx="284480" cy="6703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4" name="Down Arrow 13">
            <a:hlinkClick r:id="rId9"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cxnSp>
        <p:nvCxnSpPr>
          <p:cNvPr id="7" name="Elbow Connector 6"/>
          <p:cNvCxnSpPr>
            <a:stCxn id="4101" idx="2"/>
            <a:endCxn id="4102" idx="0"/>
          </p:cNvCxnSpPr>
          <p:nvPr/>
        </p:nvCxnSpPr>
        <p:spPr>
          <a:xfrm rot="5400000">
            <a:off x="4490973" y="2059321"/>
            <a:ext cx="464952" cy="3207967"/>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837548" y="1058238"/>
            <a:ext cx="1712531" cy="883351"/>
            <a:chOff x="4837548" y="1058238"/>
            <a:chExt cx="1712531" cy="883351"/>
          </a:xfrm>
        </p:grpSpPr>
        <p:sp>
          <p:nvSpPr>
            <p:cNvPr id="17" name="Rectangle 16"/>
            <p:cNvSpPr/>
            <p:nvPr/>
          </p:nvSpPr>
          <p:spPr bwMode="auto">
            <a:xfrm>
              <a:off x="4837548" y="1058238"/>
              <a:ext cx="1712531" cy="51339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Identify the user to be added </a:t>
              </a:r>
            </a:p>
          </p:txBody>
        </p:sp>
        <p:cxnSp>
          <p:nvCxnSpPr>
            <p:cNvPr id="18" name="Straight Arrow Connector 17"/>
            <p:cNvCxnSpPr>
              <a:stCxn id="17" idx="2"/>
            </p:cNvCxnSpPr>
            <p:nvPr/>
          </p:nvCxnSpPr>
          <p:spPr>
            <a:xfrm flipH="1">
              <a:off x="4837548" y="1571637"/>
              <a:ext cx="856266" cy="36995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4101" idx="0"/>
            </p:cNvCxnSpPr>
            <p:nvPr/>
          </p:nvCxnSpPr>
          <p:spPr>
            <a:xfrm>
              <a:off x="5693814" y="1571637"/>
              <a:ext cx="633618" cy="34593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1880172" y="5409036"/>
            <a:ext cx="2476072" cy="858200"/>
            <a:chOff x="1880172" y="5409036"/>
            <a:chExt cx="2476072" cy="858200"/>
          </a:xfrm>
        </p:grpSpPr>
        <p:sp>
          <p:nvSpPr>
            <p:cNvPr id="15" name="Rectangle 14"/>
            <p:cNvSpPr/>
            <p:nvPr/>
          </p:nvSpPr>
          <p:spPr bwMode="auto">
            <a:xfrm>
              <a:off x="1880172" y="5675264"/>
              <a:ext cx="2476072" cy="59197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Non-Signatory users are blocked from moving money out of the account</a:t>
              </a:r>
            </a:p>
          </p:txBody>
        </p:sp>
        <p:cxnSp>
          <p:nvCxnSpPr>
            <p:cNvPr id="19" name="Straight Arrow Connector 18"/>
            <p:cNvCxnSpPr>
              <a:stCxn id="15" idx="0"/>
              <a:endCxn id="4102" idx="2"/>
            </p:cNvCxnSpPr>
            <p:nvPr/>
          </p:nvCxnSpPr>
          <p:spPr>
            <a:xfrm flipV="1">
              <a:off x="3118208" y="5409036"/>
              <a:ext cx="1257" cy="26622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24" name="Picture 23" descr="https://cdn1.iconfinder.com/data/icons/MetroStation-PNG/128/MB__home.png">
            <a:hlinkClick r:id="rId10" action="ppaction://hlinksldjump"/>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07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18</a:t>
            </a:fld>
            <a:endParaRPr lang="en-US" dirty="0">
              <a:solidFill>
                <a:prstClr val="black">
                  <a:tint val="75000"/>
                </a:prstClr>
              </a:solidFill>
            </a:endParaRPr>
          </a:p>
        </p:txBody>
      </p:sp>
      <p:sp>
        <p:nvSpPr>
          <p:cNvPr id="2" name="Title 1"/>
          <p:cNvSpPr>
            <a:spLocks noGrp="1"/>
          </p:cNvSpPr>
          <p:nvPr>
            <p:ph type="title"/>
          </p:nvPr>
        </p:nvSpPr>
        <p:spPr>
          <a:prstGeom prst="rect">
            <a:avLst/>
          </a:prstGeom>
        </p:spPr>
        <p:txBody>
          <a:bodyPr/>
          <a:lstStyle/>
          <a:p>
            <a:r>
              <a:rPr lang="en-US" dirty="0"/>
              <a:t>MANAGE MY ACCOUNT – Remove a User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50" y="1402915"/>
            <a:ext cx="1765466" cy="4068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Down Arrow 13">
            <a:hlinkClick r:id="rId3"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721" y="1924629"/>
            <a:ext cx="1333737" cy="158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59" y="1924629"/>
            <a:ext cx="1319548" cy="1589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621" y="1924629"/>
            <a:ext cx="1319548" cy="1603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0085" y="1906526"/>
            <a:ext cx="1319548" cy="161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3551458" y="1099335"/>
            <a:ext cx="2025163" cy="807191"/>
            <a:chOff x="3551458" y="1099335"/>
            <a:chExt cx="2025163" cy="807191"/>
          </a:xfrm>
        </p:grpSpPr>
        <p:sp>
          <p:nvSpPr>
            <p:cNvPr id="5" name="Rectangle 4"/>
            <p:cNvSpPr/>
            <p:nvPr/>
          </p:nvSpPr>
          <p:spPr bwMode="auto">
            <a:xfrm>
              <a:off x="3551458" y="1099335"/>
              <a:ext cx="2025163" cy="51370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to be removed is selected</a:t>
              </a:r>
            </a:p>
          </p:txBody>
        </p:sp>
        <p:cxnSp>
          <p:nvCxnSpPr>
            <p:cNvPr id="9" name="Straight Arrow Connector 8"/>
            <p:cNvCxnSpPr>
              <a:stCxn id="5" idx="2"/>
            </p:cNvCxnSpPr>
            <p:nvPr/>
          </p:nvCxnSpPr>
          <p:spPr>
            <a:xfrm flipH="1">
              <a:off x="4564039" y="1613043"/>
              <a:ext cx="1" cy="29348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Picture 12" descr="https://cdn1.iconfinder.com/data/icons/MetroStation-PNG/128/MB__home.png">
            <a:hlinkClick r:id="rId8" action="ppaction://hlinksldjump"/>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9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9075" y="279083"/>
            <a:ext cx="6577847" cy="276999"/>
          </a:xfrm>
          <a:prstGeom prst="rect">
            <a:avLst/>
          </a:prstGeom>
        </p:spPr>
        <p:txBody>
          <a:bodyPr/>
          <a:lstStyle/>
          <a:p>
            <a:pPr defTabSz="914191" eaLnBrk="1" hangingPunct="1"/>
            <a:r>
              <a:rPr lang="en-US" sz="1800" kern="1200" dirty="0">
                <a:ln w="3175">
                  <a:noFill/>
                </a:ln>
                <a:ea typeface="+mn-ea"/>
                <a:cs typeface="Arial" charset="0"/>
              </a:rPr>
              <a:t>L1P - Reference Model</a:t>
            </a:r>
          </a:p>
        </p:txBody>
      </p:sp>
      <p:grpSp>
        <p:nvGrpSpPr>
          <p:cNvPr id="5" name="Group 4"/>
          <p:cNvGrpSpPr/>
          <p:nvPr/>
        </p:nvGrpSpPr>
        <p:grpSpPr>
          <a:xfrm>
            <a:off x="209551" y="859840"/>
            <a:ext cx="8696324" cy="5664785"/>
            <a:chOff x="714376" y="116898"/>
            <a:chExt cx="7715250" cy="4909705"/>
          </a:xfrm>
        </p:grpSpPr>
        <p:sp>
          <p:nvSpPr>
            <p:cNvPr id="7" name="Rectangle 6"/>
            <p:cNvSpPr/>
            <p:nvPr/>
          </p:nvSpPr>
          <p:spPr>
            <a:xfrm>
              <a:off x="714376" y="116898"/>
              <a:ext cx="7715250" cy="4909705"/>
            </a:xfrm>
            <a:prstGeom prst="rect">
              <a:avLst/>
            </a:prstGeom>
            <a:solidFill>
              <a:srgbClr val="629999">
                <a:alpha val="39000"/>
              </a:srgbClr>
            </a:solidFill>
            <a:ln w="9525" cap="flat" cmpd="sng" algn="ctr">
              <a:noFill/>
              <a:prstDash val="solid"/>
            </a:ln>
            <a:effectLst/>
          </p:spPr>
          <p:txBody>
            <a:bodyPr lIns="0" rIns="0" rtlCol="0" anchor="ctr"/>
            <a:lstStyle/>
            <a:p>
              <a:pPr algn="ctr"/>
              <a:endParaRPr lang="en-US" sz="716" b="1" kern="0" dirty="0">
                <a:solidFill>
                  <a:sysClr val="window" lastClr="FFFFFF"/>
                </a:solidFill>
              </a:endParaRPr>
            </a:p>
          </p:txBody>
        </p:sp>
        <p:sp>
          <p:nvSpPr>
            <p:cNvPr id="8" name="Rectangle 7"/>
            <p:cNvSpPr/>
            <p:nvPr/>
          </p:nvSpPr>
          <p:spPr>
            <a:xfrm>
              <a:off x="3948546" y="974147"/>
              <a:ext cx="1190604" cy="1318343"/>
            </a:xfrm>
            <a:prstGeom prst="rect">
              <a:avLst/>
            </a:prstGeom>
            <a:solidFill>
              <a:srgbClr val="FFFFFF"/>
            </a:solidFill>
            <a:ln w="28575" cap="flat" cmpd="sng" algn="ctr">
              <a:solidFill>
                <a:srgbClr val="292112"/>
              </a:solidFill>
              <a:prstDash val="solid"/>
            </a:ln>
            <a:effectLst/>
          </p:spPr>
          <p:txBody>
            <a:bodyPr rtlCol="0" anchor="ctr"/>
            <a:lstStyle/>
            <a:p>
              <a:pPr algn="ctr">
                <a:defRPr/>
              </a:pPr>
              <a:endParaRPr lang="en-US" sz="921" kern="0">
                <a:solidFill>
                  <a:sysClr val="window" lastClr="FFFFFF"/>
                </a:solidFill>
              </a:endParaRPr>
            </a:p>
          </p:txBody>
        </p:sp>
        <p:sp>
          <p:nvSpPr>
            <p:cNvPr id="9" name="Rectangle 8"/>
            <p:cNvSpPr/>
            <p:nvPr/>
          </p:nvSpPr>
          <p:spPr>
            <a:xfrm>
              <a:off x="2333799" y="974148"/>
              <a:ext cx="1190604" cy="1000922"/>
            </a:xfrm>
            <a:prstGeom prst="rect">
              <a:avLst/>
            </a:prstGeom>
            <a:solidFill>
              <a:srgbClr val="FFFFFF"/>
            </a:solidFill>
            <a:ln w="28575" cap="flat" cmpd="sng" algn="ctr">
              <a:solidFill>
                <a:srgbClr val="292112"/>
              </a:solidFill>
              <a:prstDash val="solid"/>
            </a:ln>
            <a:effectLst/>
          </p:spPr>
          <p:txBody>
            <a:bodyPr rtlCol="0" anchor="ctr"/>
            <a:lstStyle/>
            <a:p>
              <a:pPr algn="ctr">
                <a:defRPr/>
              </a:pPr>
              <a:endParaRPr lang="en-US" sz="921" kern="0">
                <a:solidFill>
                  <a:sysClr val="window" lastClr="FFFFFF"/>
                </a:solidFill>
              </a:endParaRPr>
            </a:p>
          </p:txBody>
        </p:sp>
        <p:sp>
          <p:nvSpPr>
            <p:cNvPr id="10" name="Rectangle 9"/>
            <p:cNvSpPr/>
            <p:nvPr/>
          </p:nvSpPr>
          <p:spPr>
            <a:xfrm>
              <a:off x="5608398" y="974148"/>
              <a:ext cx="1190604" cy="1000922"/>
            </a:xfrm>
            <a:prstGeom prst="rect">
              <a:avLst/>
            </a:prstGeom>
            <a:solidFill>
              <a:srgbClr val="FFFFFF"/>
            </a:solidFill>
            <a:ln w="28575" cap="flat" cmpd="sng" algn="ctr">
              <a:solidFill>
                <a:srgbClr val="292112"/>
              </a:solidFill>
              <a:prstDash val="solid"/>
            </a:ln>
            <a:effectLst/>
          </p:spPr>
          <p:txBody>
            <a:bodyPr rtlCol="0" anchor="ctr"/>
            <a:lstStyle/>
            <a:p>
              <a:pPr algn="ctr">
                <a:defRPr/>
              </a:pPr>
              <a:endParaRPr lang="en-US" sz="921" kern="0">
                <a:solidFill>
                  <a:sysClr val="window" lastClr="FFFFFF"/>
                </a:solidFill>
              </a:endParaRPr>
            </a:p>
          </p:txBody>
        </p:sp>
        <p:sp>
          <p:nvSpPr>
            <p:cNvPr id="11" name="Rectangle 10"/>
            <p:cNvSpPr/>
            <p:nvPr/>
          </p:nvSpPr>
          <p:spPr>
            <a:xfrm>
              <a:off x="714376" y="2571750"/>
              <a:ext cx="7715250" cy="2454852"/>
            </a:xfrm>
            <a:prstGeom prst="rect">
              <a:avLst/>
            </a:prstGeom>
            <a:solidFill>
              <a:srgbClr val="629999"/>
            </a:solidFill>
            <a:ln w="9525" cap="flat" cmpd="sng" algn="ctr">
              <a:noFill/>
              <a:prstDash val="solid"/>
            </a:ln>
            <a:effectLst/>
          </p:spPr>
          <p:txBody>
            <a:bodyPr lIns="0" tIns="0" rIns="0" bIns="0" rtlCol="0" anchor="ctr"/>
            <a:lstStyle/>
            <a:p>
              <a:pPr algn="ctr">
                <a:defRPr/>
              </a:pPr>
              <a:endParaRPr lang="en-US" sz="511" kern="0" dirty="0">
                <a:solidFill>
                  <a:sysClr val="windowText" lastClr="000000"/>
                </a:solidFill>
                <a:cs typeface="Calibri"/>
              </a:endParaRPr>
            </a:p>
          </p:txBody>
        </p:sp>
        <p:cxnSp>
          <p:nvCxnSpPr>
            <p:cNvPr id="12" name="Straight Arrow Connector 11"/>
            <p:cNvCxnSpPr>
              <a:endCxn id="34" idx="2"/>
            </p:cNvCxnSpPr>
            <p:nvPr/>
          </p:nvCxnSpPr>
          <p:spPr>
            <a:xfrm flipV="1">
              <a:off x="5067977" y="3688192"/>
              <a:ext cx="684016" cy="1142"/>
            </a:xfrm>
            <a:prstGeom prst="straightConnector1">
              <a:avLst/>
            </a:prstGeom>
            <a:noFill/>
            <a:ln w="19050" cap="flat" cmpd="sng" algn="ctr">
              <a:solidFill>
                <a:sysClr val="window" lastClr="FFFFFF"/>
              </a:solidFill>
              <a:prstDash val="dot"/>
            </a:ln>
            <a:effectLst/>
          </p:spPr>
        </p:cxnSp>
        <p:cxnSp>
          <p:nvCxnSpPr>
            <p:cNvPr id="13" name="Straight Arrow Connector 12"/>
            <p:cNvCxnSpPr>
              <a:stCxn id="14" idx="6"/>
              <a:endCxn id="31" idx="1"/>
            </p:cNvCxnSpPr>
            <p:nvPr/>
          </p:nvCxnSpPr>
          <p:spPr>
            <a:xfrm>
              <a:off x="3416236" y="3688192"/>
              <a:ext cx="687533" cy="1142"/>
            </a:xfrm>
            <a:prstGeom prst="straightConnector1">
              <a:avLst/>
            </a:prstGeom>
            <a:noFill/>
            <a:ln w="19050" cap="flat" cmpd="sng" algn="ctr">
              <a:solidFill>
                <a:sysClr val="window" lastClr="FFFFFF"/>
              </a:solidFill>
              <a:prstDash val="dot"/>
            </a:ln>
            <a:effectLst/>
          </p:spPr>
        </p:cxnSp>
        <p:sp>
          <p:nvSpPr>
            <p:cNvPr id="14" name="Oval 13"/>
            <p:cNvSpPr/>
            <p:nvPr/>
          </p:nvSpPr>
          <p:spPr>
            <a:xfrm>
              <a:off x="2897211" y="3429000"/>
              <a:ext cx="519025" cy="518383"/>
            </a:xfrm>
            <a:prstGeom prst="ellipse">
              <a:avLst/>
            </a:prstGeom>
            <a:solidFill>
              <a:srgbClr val="DBEEF4"/>
            </a:solidFill>
            <a:ln w="9525" cap="flat" cmpd="sng" algn="ctr">
              <a:noFill/>
              <a:prstDash val="solid"/>
            </a:ln>
            <a:effectLst/>
          </p:spPr>
          <p:txBody>
            <a:bodyPr lIns="46759" tIns="46759" rIns="46759" bIns="23380" rtlCol="0" anchor="t" anchorCtr="0"/>
            <a:lstStyle/>
            <a:p>
              <a:pPr algn="ctr">
                <a:defRPr/>
              </a:pPr>
              <a:endParaRPr lang="en-US" sz="614" b="1" kern="0">
                <a:solidFill>
                  <a:sysClr val="window" lastClr="FFFFFF"/>
                </a:solidFill>
                <a:cs typeface="Calibri"/>
              </a:endParaRPr>
            </a:p>
          </p:txBody>
        </p:sp>
        <p:grpSp>
          <p:nvGrpSpPr>
            <p:cNvPr id="15" name="Group 14"/>
            <p:cNvGrpSpPr/>
            <p:nvPr/>
          </p:nvGrpSpPr>
          <p:grpSpPr>
            <a:xfrm>
              <a:off x="3012395" y="3532894"/>
              <a:ext cx="288656" cy="277547"/>
              <a:chOff x="11582400" y="9452516"/>
              <a:chExt cx="469901" cy="396334"/>
            </a:xfrm>
            <a:solidFill>
              <a:srgbClr val="292112"/>
            </a:solidFill>
          </p:grpSpPr>
          <p:sp>
            <p:nvSpPr>
              <p:cNvPr id="110" name="Isosceles Triangle 109"/>
              <p:cNvSpPr/>
              <p:nvPr/>
            </p:nvSpPr>
            <p:spPr>
              <a:xfrm>
                <a:off x="11582400" y="9452516"/>
                <a:ext cx="469900" cy="88921"/>
              </a:xfrm>
              <a:prstGeom prst="triangle">
                <a:avLst/>
              </a:prstGeom>
              <a:grpFill/>
              <a:ln w="9525" cap="flat" cmpd="sng" algn="ctr">
                <a:noFill/>
                <a:prstDash val="solid"/>
              </a:ln>
              <a:effectLst/>
            </p:spPr>
            <p:txBody>
              <a:bodyPr rtlCol="0" anchor="ctr"/>
              <a:lstStyle/>
              <a:p>
                <a:pPr algn="ctr">
                  <a:defRPr/>
                </a:pPr>
                <a:endParaRPr lang="en-US" sz="614" kern="0">
                  <a:solidFill>
                    <a:sysClr val="window" lastClr="FFFFFF"/>
                  </a:solidFill>
                  <a:cs typeface="Calibri"/>
                </a:endParaRPr>
              </a:p>
            </p:txBody>
          </p:sp>
          <p:sp>
            <p:nvSpPr>
              <p:cNvPr id="111" name="Rectangle 110"/>
              <p:cNvSpPr/>
              <p:nvPr/>
            </p:nvSpPr>
            <p:spPr>
              <a:xfrm>
                <a:off x="11582401" y="9800535"/>
                <a:ext cx="469900" cy="48315"/>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nvGrpSpPr>
              <p:cNvPr id="112" name="Group 111"/>
              <p:cNvGrpSpPr/>
              <p:nvPr/>
            </p:nvGrpSpPr>
            <p:grpSpPr>
              <a:xfrm>
                <a:off x="11617174" y="9577397"/>
                <a:ext cx="404539" cy="193536"/>
                <a:chOff x="11617174" y="9577397"/>
                <a:chExt cx="404539" cy="147675"/>
              </a:xfrm>
              <a:grpFill/>
            </p:grpSpPr>
            <p:sp>
              <p:nvSpPr>
                <p:cNvPr id="113" name="Rectangle 112"/>
                <p:cNvSpPr/>
                <p:nvPr/>
              </p:nvSpPr>
              <p:spPr>
                <a:xfrm rot="5400000">
                  <a:off x="11567322" y="9627249"/>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14" name="Rectangle 113"/>
                <p:cNvSpPr/>
                <p:nvPr/>
              </p:nvSpPr>
              <p:spPr>
                <a:xfrm rot="5400000">
                  <a:off x="11657027" y="9627811"/>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15" name="Rectangle 114"/>
                <p:cNvSpPr/>
                <p:nvPr/>
              </p:nvSpPr>
              <p:spPr>
                <a:xfrm rot="5400000">
                  <a:off x="11746732" y="9628374"/>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16" name="Rectangle 115"/>
                <p:cNvSpPr/>
                <p:nvPr/>
              </p:nvSpPr>
              <p:spPr>
                <a:xfrm rot="5400000">
                  <a:off x="11836437" y="9628937"/>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17" name="Rectangle 116"/>
                <p:cNvSpPr/>
                <p:nvPr/>
              </p:nvSpPr>
              <p:spPr>
                <a:xfrm rot="5400000">
                  <a:off x="11926142" y="9629500"/>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grpSp>
        <p:sp>
          <p:nvSpPr>
            <p:cNvPr id="16" name="Rectangle 15"/>
            <p:cNvSpPr/>
            <p:nvPr/>
          </p:nvSpPr>
          <p:spPr>
            <a:xfrm>
              <a:off x="2823868" y="4016369"/>
              <a:ext cx="665711" cy="87458"/>
            </a:xfrm>
            <a:prstGeom prst="rect">
              <a:avLst/>
            </a:prstGeom>
            <a:noFill/>
            <a:ln w="9525" cap="flat" cmpd="sng" algn="ctr">
              <a:noFill/>
              <a:prstDash val="solid"/>
            </a:ln>
            <a:effectLst/>
          </p:spPr>
          <p:txBody>
            <a:bodyPr lIns="0" tIns="0" rIns="0" bIns="0" rtlCol="0" anchor="t" anchorCtr="0"/>
            <a:lstStyle/>
            <a:p>
              <a:pPr algn="ctr">
                <a:defRPr/>
              </a:pPr>
              <a:r>
                <a:rPr lang="en-US" sz="818" b="1" kern="0" dirty="0">
                  <a:solidFill>
                    <a:prstClr val="white"/>
                  </a:solidFill>
                  <a:cs typeface="Calibri"/>
                </a:rPr>
                <a:t>Retail and </a:t>
              </a:r>
              <a:br>
                <a:rPr lang="en-US" sz="818" b="1" kern="0" dirty="0">
                  <a:solidFill>
                    <a:prstClr val="white"/>
                  </a:solidFill>
                  <a:cs typeface="Calibri"/>
                </a:rPr>
              </a:br>
              <a:r>
                <a:rPr lang="en-US" sz="818" b="1" kern="0" dirty="0">
                  <a:solidFill>
                    <a:prstClr val="white"/>
                  </a:solidFill>
                  <a:cs typeface="Calibri"/>
                </a:rPr>
                <a:t>Commercial Banks</a:t>
              </a:r>
            </a:p>
          </p:txBody>
        </p:sp>
        <p:sp>
          <p:nvSpPr>
            <p:cNvPr id="17" name="Rectangle 16"/>
            <p:cNvSpPr/>
            <p:nvPr/>
          </p:nvSpPr>
          <p:spPr>
            <a:xfrm>
              <a:off x="4367413" y="4656289"/>
              <a:ext cx="436920" cy="87458"/>
            </a:xfrm>
            <a:prstGeom prst="rect">
              <a:avLst/>
            </a:prstGeom>
            <a:noFill/>
            <a:ln w="9525" cap="flat" cmpd="sng" algn="ctr">
              <a:noFill/>
              <a:prstDash val="solid"/>
            </a:ln>
            <a:effectLst/>
          </p:spPr>
          <p:txBody>
            <a:bodyPr lIns="0" tIns="0" rIns="0" bIns="0" rtlCol="0" anchor="ctr"/>
            <a:lstStyle/>
            <a:p>
              <a:pPr algn="ctr">
                <a:defRPr/>
              </a:pPr>
              <a:r>
                <a:rPr lang="en-US" sz="818" b="1" kern="0" dirty="0">
                  <a:solidFill>
                    <a:prstClr val="white"/>
                  </a:solidFill>
                  <a:cs typeface="Calibri"/>
                </a:rPr>
                <a:t>Central Bank</a:t>
              </a:r>
            </a:p>
          </p:txBody>
        </p:sp>
        <p:cxnSp>
          <p:nvCxnSpPr>
            <p:cNvPr id="18" name="Straight Arrow Connector 17"/>
            <p:cNvCxnSpPr>
              <a:endCxn id="14" idx="2"/>
            </p:cNvCxnSpPr>
            <p:nvPr/>
          </p:nvCxnSpPr>
          <p:spPr>
            <a:xfrm>
              <a:off x="1298864" y="3000375"/>
              <a:ext cx="1598347" cy="687817"/>
            </a:xfrm>
            <a:prstGeom prst="straightConnector1">
              <a:avLst/>
            </a:prstGeom>
            <a:noFill/>
            <a:ln w="19050" cap="flat" cmpd="sng" algn="ctr">
              <a:solidFill>
                <a:sysClr val="window" lastClr="FFFFFF"/>
              </a:solidFill>
              <a:prstDash val="dot"/>
            </a:ln>
            <a:effectLst/>
          </p:spPr>
        </p:cxnSp>
        <p:cxnSp>
          <p:nvCxnSpPr>
            <p:cNvPr id="19" name="Straight Arrow Connector 18"/>
            <p:cNvCxnSpPr>
              <a:endCxn id="14" idx="2"/>
            </p:cNvCxnSpPr>
            <p:nvPr/>
          </p:nvCxnSpPr>
          <p:spPr>
            <a:xfrm flipV="1">
              <a:off x="1298864" y="3688192"/>
              <a:ext cx="1598347" cy="91501"/>
            </a:xfrm>
            <a:prstGeom prst="straightConnector1">
              <a:avLst/>
            </a:prstGeom>
            <a:noFill/>
            <a:ln w="19050" cap="flat" cmpd="sng" algn="ctr">
              <a:solidFill>
                <a:sysClr val="window" lastClr="FFFFFF"/>
              </a:solidFill>
              <a:prstDash val="dot"/>
            </a:ln>
            <a:effectLst/>
          </p:spPr>
        </p:cxnSp>
        <p:cxnSp>
          <p:nvCxnSpPr>
            <p:cNvPr id="20" name="Straight Arrow Connector 19"/>
            <p:cNvCxnSpPr>
              <a:stCxn id="14" idx="6"/>
              <a:endCxn id="32" idx="1"/>
            </p:cNvCxnSpPr>
            <p:nvPr/>
          </p:nvCxnSpPr>
          <p:spPr>
            <a:xfrm>
              <a:off x="3416236" y="3688192"/>
              <a:ext cx="687533" cy="184646"/>
            </a:xfrm>
            <a:prstGeom prst="straightConnector1">
              <a:avLst/>
            </a:prstGeom>
            <a:noFill/>
            <a:ln w="19050" cap="flat" cmpd="sng" algn="ctr">
              <a:solidFill>
                <a:sysClr val="window" lastClr="FFFFFF"/>
              </a:solidFill>
              <a:prstDash val="dot"/>
            </a:ln>
            <a:effectLst/>
          </p:spPr>
        </p:cxnSp>
        <p:cxnSp>
          <p:nvCxnSpPr>
            <p:cNvPr id="21" name="Straight Arrow Connector 20"/>
            <p:cNvCxnSpPr>
              <a:stCxn id="14" idx="6"/>
              <a:endCxn id="30" idx="1"/>
            </p:cNvCxnSpPr>
            <p:nvPr/>
          </p:nvCxnSpPr>
          <p:spPr>
            <a:xfrm flipV="1">
              <a:off x="3416236" y="3505831"/>
              <a:ext cx="687533" cy="182361"/>
            </a:xfrm>
            <a:prstGeom prst="straightConnector1">
              <a:avLst/>
            </a:prstGeom>
            <a:noFill/>
            <a:ln w="19050" cap="flat" cmpd="sng" algn="ctr">
              <a:solidFill>
                <a:sysClr val="window" lastClr="FFFFFF"/>
              </a:solidFill>
              <a:prstDash val="dot"/>
            </a:ln>
            <a:effectLst/>
          </p:spPr>
        </p:cxnSp>
        <p:cxnSp>
          <p:nvCxnSpPr>
            <p:cNvPr id="22" name="Straight Arrow Connector 21"/>
            <p:cNvCxnSpPr>
              <a:stCxn id="30" idx="3"/>
              <a:endCxn id="34" idx="2"/>
            </p:cNvCxnSpPr>
            <p:nvPr/>
          </p:nvCxnSpPr>
          <p:spPr>
            <a:xfrm>
              <a:off x="5067977" y="3505831"/>
              <a:ext cx="684016" cy="182361"/>
            </a:xfrm>
            <a:prstGeom prst="straightConnector1">
              <a:avLst/>
            </a:prstGeom>
            <a:noFill/>
            <a:ln w="19050" cap="flat" cmpd="sng" algn="ctr">
              <a:solidFill>
                <a:sysClr val="window" lastClr="FFFFFF"/>
              </a:solidFill>
              <a:prstDash val="dot"/>
            </a:ln>
            <a:effectLst/>
          </p:spPr>
        </p:cxnSp>
        <p:cxnSp>
          <p:nvCxnSpPr>
            <p:cNvPr id="23" name="Straight Arrow Connector 22"/>
            <p:cNvCxnSpPr>
              <a:stCxn id="32" idx="3"/>
              <a:endCxn id="34" idx="2"/>
            </p:cNvCxnSpPr>
            <p:nvPr/>
          </p:nvCxnSpPr>
          <p:spPr>
            <a:xfrm flipV="1">
              <a:off x="5067977" y="3688192"/>
              <a:ext cx="684016" cy="184646"/>
            </a:xfrm>
            <a:prstGeom prst="straightConnector1">
              <a:avLst/>
            </a:prstGeom>
            <a:noFill/>
            <a:ln w="19050" cap="flat" cmpd="sng" algn="ctr">
              <a:solidFill>
                <a:sysClr val="window" lastClr="FFFFFF"/>
              </a:solidFill>
              <a:prstDash val="dot"/>
            </a:ln>
            <a:effectLst/>
          </p:spPr>
        </p:cxnSp>
        <p:cxnSp>
          <p:nvCxnSpPr>
            <p:cNvPr id="24" name="Straight Arrow Connector 23"/>
            <p:cNvCxnSpPr>
              <a:stCxn id="8" idx="2"/>
              <a:endCxn id="34" idx="2"/>
            </p:cNvCxnSpPr>
            <p:nvPr/>
          </p:nvCxnSpPr>
          <p:spPr>
            <a:xfrm>
              <a:off x="4543848" y="2292490"/>
              <a:ext cx="1208145" cy="1395702"/>
            </a:xfrm>
            <a:prstGeom prst="straightConnector1">
              <a:avLst/>
            </a:prstGeom>
            <a:noFill/>
            <a:ln w="19050" cap="flat" cmpd="sng" algn="ctr">
              <a:solidFill>
                <a:srgbClr val="292112"/>
              </a:solidFill>
              <a:prstDash val="dot"/>
            </a:ln>
            <a:effectLst/>
          </p:spPr>
        </p:cxnSp>
        <p:cxnSp>
          <p:nvCxnSpPr>
            <p:cNvPr id="25" name="Straight Connector 24"/>
            <p:cNvCxnSpPr/>
            <p:nvPr/>
          </p:nvCxnSpPr>
          <p:spPr>
            <a:xfrm>
              <a:off x="1259898" y="584488"/>
              <a:ext cx="1013114" cy="623455"/>
            </a:xfrm>
            <a:prstGeom prst="line">
              <a:avLst/>
            </a:prstGeom>
            <a:noFill/>
            <a:ln w="19050" cap="flat" cmpd="sng" algn="ctr">
              <a:solidFill>
                <a:srgbClr val="292112"/>
              </a:solidFill>
              <a:prstDash val="dot"/>
            </a:ln>
            <a:effectLst/>
          </p:spPr>
        </p:cxnSp>
        <p:cxnSp>
          <p:nvCxnSpPr>
            <p:cNvPr id="26" name="Straight Connector 25"/>
            <p:cNvCxnSpPr/>
            <p:nvPr/>
          </p:nvCxnSpPr>
          <p:spPr>
            <a:xfrm flipV="1">
              <a:off x="1298864" y="1207943"/>
              <a:ext cx="974148" cy="194830"/>
            </a:xfrm>
            <a:prstGeom prst="line">
              <a:avLst/>
            </a:prstGeom>
            <a:noFill/>
            <a:ln w="19050" cap="flat" cmpd="sng" algn="ctr">
              <a:solidFill>
                <a:srgbClr val="292112"/>
              </a:solidFill>
              <a:prstDash val="dot"/>
            </a:ln>
            <a:effectLst/>
          </p:spPr>
        </p:cxnSp>
        <p:cxnSp>
          <p:nvCxnSpPr>
            <p:cNvPr id="27" name="Straight Connector 26"/>
            <p:cNvCxnSpPr/>
            <p:nvPr/>
          </p:nvCxnSpPr>
          <p:spPr>
            <a:xfrm flipV="1">
              <a:off x="1298864" y="1207944"/>
              <a:ext cx="974148" cy="974147"/>
            </a:xfrm>
            <a:prstGeom prst="line">
              <a:avLst/>
            </a:prstGeom>
            <a:noFill/>
            <a:ln w="19050" cap="flat" cmpd="sng" algn="ctr">
              <a:solidFill>
                <a:srgbClr val="292112"/>
              </a:solidFill>
              <a:prstDash val="dot"/>
            </a:ln>
            <a:effectLst/>
          </p:spPr>
        </p:cxnSp>
        <p:sp>
          <p:nvSpPr>
            <p:cNvPr id="28" name="Oval 27"/>
            <p:cNvSpPr/>
            <p:nvPr/>
          </p:nvSpPr>
          <p:spPr>
            <a:xfrm>
              <a:off x="4326361" y="4040598"/>
              <a:ext cx="519025" cy="518383"/>
            </a:xfrm>
            <a:prstGeom prst="ellipse">
              <a:avLst/>
            </a:prstGeom>
            <a:solidFill>
              <a:srgbClr val="DBEEF4"/>
            </a:solidFill>
            <a:ln w="9525" cap="flat" cmpd="sng" algn="ctr">
              <a:noFill/>
              <a:prstDash val="solid"/>
            </a:ln>
            <a:effectLst/>
          </p:spPr>
          <p:txBody>
            <a:bodyPr lIns="46759" tIns="46759" rIns="46759" bIns="23380" rtlCol="0" anchor="t" anchorCtr="0"/>
            <a:lstStyle/>
            <a:p>
              <a:pPr algn="ctr">
                <a:defRPr/>
              </a:pPr>
              <a:endParaRPr lang="en-US" sz="614" b="1" kern="0">
                <a:solidFill>
                  <a:sysClr val="window" lastClr="FFFFFF"/>
                </a:solidFill>
                <a:cs typeface="Calibri"/>
              </a:endParaRPr>
            </a:p>
          </p:txBody>
        </p:sp>
        <p:grpSp>
          <p:nvGrpSpPr>
            <p:cNvPr id="29" name="Group 28"/>
            <p:cNvGrpSpPr/>
            <p:nvPr/>
          </p:nvGrpSpPr>
          <p:grpSpPr>
            <a:xfrm>
              <a:off x="4442805" y="4144492"/>
              <a:ext cx="286136" cy="277547"/>
              <a:chOff x="11582400" y="9452516"/>
              <a:chExt cx="469901" cy="396334"/>
            </a:xfrm>
            <a:solidFill>
              <a:srgbClr val="292112"/>
            </a:solidFill>
            <a:effectLst/>
          </p:grpSpPr>
          <p:sp>
            <p:nvSpPr>
              <p:cNvPr id="102" name="Isosceles Triangle 101"/>
              <p:cNvSpPr/>
              <p:nvPr/>
            </p:nvSpPr>
            <p:spPr>
              <a:xfrm>
                <a:off x="11582400" y="9452516"/>
                <a:ext cx="469900" cy="88921"/>
              </a:xfrm>
              <a:prstGeom prst="triangle">
                <a:avLst/>
              </a:prstGeom>
              <a:grpFill/>
              <a:ln w="9525" cap="flat" cmpd="sng" algn="ctr">
                <a:noFill/>
                <a:prstDash val="solid"/>
              </a:ln>
              <a:effectLst/>
            </p:spPr>
            <p:txBody>
              <a:bodyPr rtlCol="0" anchor="ctr"/>
              <a:lstStyle/>
              <a:p>
                <a:pPr algn="ctr">
                  <a:defRPr/>
                </a:pPr>
                <a:endParaRPr lang="en-US" sz="614" kern="0">
                  <a:solidFill>
                    <a:sysClr val="window" lastClr="FFFFFF"/>
                  </a:solidFill>
                  <a:cs typeface="Calibri"/>
                </a:endParaRPr>
              </a:p>
            </p:txBody>
          </p:sp>
          <p:sp>
            <p:nvSpPr>
              <p:cNvPr id="103" name="Rectangle 102"/>
              <p:cNvSpPr/>
              <p:nvPr/>
            </p:nvSpPr>
            <p:spPr>
              <a:xfrm>
                <a:off x="11582401" y="9800535"/>
                <a:ext cx="469900" cy="48315"/>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nvGrpSpPr>
              <p:cNvPr id="104" name="Group 103"/>
              <p:cNvGrpSpPr/>
              <p:nvPr/>
            </p:nvGrpSpPr>
            <p:grpSpPr>
              <a:xfrm>
                <a:off x="11617174" y="9577397"/>
                <a:ext cx="404539" cy="193536"/>
                <a:chOff x="11617174" y="9577397"/>
                <a:chExt cx="404539" cy="147675"/>
              </a:xfrm>
              <a:grpFill/>
            </p:grpSpPr>
            <p:sp>
              <p:nvSpPr>
                <p:cNvPr id="105" name="Rectangle 104"/>
                <p:cNvSpPr/>
                <p:nvPr/>
              </p:nvSpPr>
              <p:spPr>
                <a:xfrm rot="5400000">
                  <a:off x="11567322" y="9627249"/>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6" name="Rectangle 105"/>
                <p:cNvSpPr/>
                <p:nvPr/>
              </p:nvSpPr>
              <p:spPr>
                <a:xfrm rot="5400000">
                  <a:off x="11657027" y="9627811"/>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7" name="Rectangle 106"/>
                <p:cNvSpPr/>
                <p:nvPr/>
              </p:nvSpPr>
              <p:spPr>
                <a:xfrm rot="5400000">
                  <a:off x="11746732" y="9628374"/>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8" name="Rectangle 107"/>
                <p:cNvSpPr/>
                <p:nvPr/>
              </p:nvSpPr>
              <p:spPr>
                <a:xfrm rot="5400000">
                  <a:off x="11836437" y="9628937"/>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9" name="Rectangle 108"/>
                <p:cNvSpPr/>
                <p:nvPr/>
              </p:nvSpPr>
              <p:spPr>
                <a:xfrm rot="5400000">
                  <a:off x="11926142" y="9629500"/>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grpSp>
        <p:sp>
          <p:nvSpPr>
            <p:cNvPr id="30" name="Rectangle 29"/>
            <p:cNvSpPr/>
            <p:nvPr/>
          </p:nvSpPr>
          <p:spPr>
            <a:xfrm>
              <a:off x="4103769" y="3430383"/>
              <a:ext cx="964208" cy="150895"/>
            </a:xfrm>
            <a:prstGeom prst="rect">
              <a:avLst/>
            </a:prstGeom>
            <a:solidFill>
              <a:srgbClr val="DBEEF4"/>
            </a:solidFill>
            <a:ln w="12700" cap="flat" cmpd="sng" algn="ctr">
              <a:noFill/>
              <a:prstDash val="solid"/>
            </a:ln>
            <a:effectLst/>
          </p:spPr>
          <p:txBody>
            <a:bodyPr lIns="0" tIns="0" rIns="0" bIns="0" rtlCol="0" anchor="ctr" anchorCtr="1"/>
            <a:lstStyle/>
            <a:p>
              <a:pPr algn="ctr">
                <a:defRPr/>
              </a:pPr>
              <a:r>
                <a:rPr lang="en-US" sz="716" b="1" kern="0" dirty="0">
                  <a:solidFill>
                    <a:srgbClr val="292112"/>
                  </a:solidFill>
                  <a:cs typeface="Calibri"/>
                </a:rPr>
                <a:t>Card Networks</a:t>
              </a:r>
            </a:p>
          </p:txBody>
        </p:sp>
        <p:sp>
          <p:nvSpPr>
            <p:cNvPr id="31" name="Rectangle 30"/>
            <p:cNvSpPr/>
            <p:nvPr/>
          </p:nvSpPr>
          <p:spPr>
            <a:xfrm>
              <a:off x="4103769" y="3613887"/>
              <a:ext cx="964208" cy="150895"/>
            </a:xfrm>
            <a:prstGeom prst="rect">
              <a:avLst/>
            </a:prstGeom>
            <a:solidFill>
              <a:srgbClr val="DBEEF4"/>
            </a:solidFill>
            <a:ln w="12700" cap="flat" cmpd="sng" algn="ctr">
              <a:noFill/>
              <a:prstDash val="solid"/>
            </a:ln>
            <a:effectLst/>
          </p:spPr>
          <p:txBody>
            <a:bodyPr lIns="0" tIns="0" rIns="0" bIns="0" rtlCol="0" anchor="ctr" anchorCtr="1"/>
            <a:lstStyle/>
            <a:p>
              <a:pPr algn="ctr">
                <a:defRPr/>
              </a:pPr>
              <a:r>
                <a:rPr lang="en-US" sz="716" b="1" kern="0" dirty="0">
                  <a:solidFill>
                    <a:srgbClr val="292112"/>
                  </a:solidFill>
                  <a:cs typeface="Calibri"/>
                </a:rPr>
                <a:t>ACH</a:t>
              </a:r>
            </a:p>
          </p:txBody>
        </p:sp>
        <p:sp>
          <p:nvSpPr>
            <p:cNvPr id="32" name="Rectangle 31"/>
            <p:cNvSpPr/>
            <p:nvPr/>
          </p:nvSpPr>
          <p:spPr>
            <a:xfrm>
              <a:off x="4103769" y="3797391"/>
              <a:ext cx="964208" cy="150895"/>
            </a:xfrm>
            <a:prstGeom prst="rect">
              <a:avLst/>
            </a:prstGeom>
            <a:solidFill>
              <a:srgbClr val="DBEEF4"/>
            </a:solidFill>
            <a:ln w="12700" cap="flat" cmpd="sng" algn="ctr">
              <a:noFill/>
              <a:prstDash val="solid"/>
            </a:ln>
            <a:effectLst/>
          </p:spPr>
          <p:txBody>
            <a:bodyPr lIns="0" tIns="0" rIns="0" bIns="0" rtlCol="0" anchor="ctr" anchorCtr="1"/>
            <a:lstStyle/>
            <a:p>
              <a:pPr algn="ctr">
                <a:defRPr/>
              </a:pPr>
              <a:r>
                <a:rPr lang="en-US" sz="716" b="1" kern="0" dirty="0">
                  <a:solidFill>
                    <a:srgbClr val="292112"/>
                  </a:solidFill>
                  <a:cs typeface="Calibri"/>
                </a:rPr>
                <a:t>RTGS</a:t>
              </a:r>
            </a:p>
          </p:txBody>
        </p:sp>
        <p:sp>
          <p:nvSpPr>
            <p:cNvPr id="33" name="Rectangle 32"/>
            <p:cNvSpPr/>
            <p:nvPr/>
          </p:nvSpPr>
          <p:spPr>
            <a:xfrm>
              <a:off x="5580649" y="4037577"/>
              <a:ext cx="861715" cy="207623"/>
            </a:xfrm>
            <a:prstGeom prst="rect">
              <a:avLst/>
            </a:prstGeom>
            <a:noFill/>
            <a:ln w="9525" cap="flat" cmpd="sng" algn="ctr">
              <a:noFill/>
              <a:prstDash val="solid"/>
            </a:ln>
            <a:effectLst/>
          </p:spPr>
          <p:txBody>
            <a:bodyPr lIns="0" tIns="0" rIns="0" bIns="0" rtlCol="0" anchor="t" anchorCtr="0"/>
            <a:lstStyle/>
            <a:p>
              <a:pPr algn="ctr">
                <a:defRPr/>
              </a:pPr>
              <a:r>
                <a:rPr lang="en-US" sz="818" b="1" kern="0" dirty="0">
                  <a:solidFill>
                    <a:prstClr val="white"/>
                  </a:solidFill>
                  <a:cs typeface="Calibri"/>
                </a:rPr>
                <a:t>Retail, Commercial, and Settlement Banks</a:t>
              </a:r>
            </a:p>
          </p:txBody>
        </p:sp>
        <p:sp>
          <p:nvSpPr>
            <p:cNvPr id="34" name="Oval 33"/>
            <p:cNvSpPr/>
            <p:nvPr/>
          </p:nvSpPr>
          <p:spPr>
            <a:xfrm>
              <a:off x="5751994" y="3429000"/>
              <a:ext cx="519025" cy="518383"/>
            </a:xfrm>
            <a:prstGeom prst="ellipse">
              <a:avLst/>
            </a:prstGeom>
            <a:solidFill>
              <a:srgbClr val="DBEEF4"/>
            </a:solidFill>
            <a:ln w="9525" cap="flat" cmpd="sng" algn="ctr">
              <a:noFill/>
              <a:prstDash val="solid"/>
            </a:ln>
            <a:effectLst/>
          </p:spPr>
          <p:txBody>
            <a:bodyPr lIns="46759" tIns="46759" rIns="46759" bIns="23380" rtlCol="0" anchor="t" anchorCtr="0"/>
            <a:lstStyle/>
            <a:p>
              <a:pPr algn="ctr">
                <a:defRPr/>
              </a:pPr>
              <a:endParaRPr lang="en-US" sz="614" b="1" kern="0">
                <a:solidFill>
                  <a:sysClr val="window" lastClr="FFFFFF"/>
                </a:solidFill>
                <a:cs typeface="Calibri"/>
              </a:endParaRPr>
            </a:p>
          </p:txBody>
        </p:sp>
        <p:grpSp>
          <p:nvGrpSpPr>
            <p:cNvPr id="35" name="Group 34"/>
            <p:cNvGrpSpPr/>
            <p:nvPr/>
          </p:nvGrpSpPr>
          <p:grpSpPr>
            <a:xfrm>
              <a:off x="5867178" y="3532894"/>
              <a:ext cx="288656" cy="277547"/>
              <a:chOff x="11582400" y="9452516"/>
              <a:chExt cx="469901" cy="396334"/>
            </a:xfrm>
            <a:solidFill>
              <a:srgbClr val="292112"/>
            </a:solidFill>
          </p:grpSpPr>
          <p:sp>
            <p:nvSpPr>
              <p:cNvPr id="94" name="Isosceles Triangle 93"/>
              <p:cNvSpPr/>
              <p:nvPr/>
            </p:nvSpPr>
            <p:spPr>
              <a:xfrm>
                <a:off x="11582400" y="9452516"/>
                <a:ext cx="469900" cy="88921"/>
              </a:xfrm>
              <a:prstGeom prst="triangle">
                <a:avLst/>
              </a:prstGeom>
              <a:grpFill/>
              <a:ln w="9525" cap="flat" cmpd="sng" algn="ctr">
                <a:noFill/>
                <a:prstDash val="solid"/>
              </a:ln>
              <a:effectLst/>
            </p:spPr>
            <p:txBody>
              <a:bodyPr rtlCol="0" anchor="ctr"/>
              <a:lstStyle/>
              <a:p>
                <a:pPr algn="ctr">
                  <a:defRPr/>
                </a:pPr>
                <a:endParaRPr lang="en-US" sz="614" kern="0">
                  <a:solidFill>
                    <a:sysClr val="window" lastClr="FFFFFF"/>
                  </a:solidFill>
                  <a:cs typeface="Calibri"/>
                </a:endParaRPr>
              </a:p>
            </p:txBody>
          </p:sp>
          <p:sp>
            <p:nvSpPr>
              <p:cNvPr id="95" name="Rectangle 94"/>
              <p:cNvSpPr/>
              <p:nvPr/>
            </p:nvSpPr>
            <p:spPr>
              <a:xfrm>
                <a:off x="11582401" y="9800535"/>
                <a:ext cx="469900" cy="48315"/>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nvGrpSpPr>
              <p:cNvPr id="96" name="Group 95"/>
              <p:cNvGrpSpPr/>
              <p:nvPr/>
            </p:nvGrpSpPr>
            <p:grpSpPr>
              <a:xfrm>
                <a:off x="11617174" y="9577397"/>
                <a:ext cx="404539" cy="193536"/>
                <a:chOff x="11617174" y="9577397"/>
                <a:chExt cx="404539" cy="147675"/>
              </a:xfrm>
              <a:grpFill/>
            </p:grpSpPr>
            <p:sp>
              <p:nvSpPr>
                <p:cNvPr id="97" name="Rectangle 96"/>
                <p:cNvSpPr/>
                <p:nvPr/>
              </p:nvSpPr>
              <p:spPr>
                <a:xfrm rot="5400000">
                  <a:off x="11567322" y="9627249"/>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98" name="Rectangle 97"/>
                <p:cNvSpPr/>
                <p:nvPr/>
              </p:nvSpPr>
              <p:spPr>
                <a:xfrm rot="5400000">
                  <a:off x="11657027" y="9627811"/>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99" name="Rectangle 98"/>
                <p:cNvSpPr/>
                <p:nvPr/>
              </p:nvSpPr>
              <p:spPr>
                <a:xfrm rot="5400000">
                  <a:off x="11746732" y="9628374"/>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0" name="Rectangle 99"/>
                <p:cNvSpPr/>
                <p:nvPr/>
              </p:nvSpPr>
              <p:spPr>
                <a:xfrm rot="5400000">
                  <a:off x="11836437" y="9628937"/>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sp>
              <p:nvSpPr>
                <p:cNvPr id="101" name="Rectangle 100"/>
                <p:cNvSpPr/>
                <p:nvPr/>
              </p:nvSpPr>
              <p:spPr>
                <a:xfrm rot="5400000">
                  <a:off x="11926142" y="9629500"/>
                  <a:ext cx="145424" cy="45719"/>
                </a:xfrm>
                <a:prstGeom prst="rect">
                  <a:avLst/>
                </a:prstGeom>
                <a:grpFill/>
                <a:ln w="9525" cap="flat" cmpd="sng" algn="ctr">
                  <a:noFill/>
                  <a:prstDash val="solid"/>
                </a:ln>
                <a:effectLst/>
              </p:spPr>
              <p:txBody>
                <a:bodyPr lIns="0" tIns="0" rIns="0" bIns="0" rtlCol="0" anchor="ctr"/>
                <a:lstStyle/>
                <a:p>
                  <a:pPr algn="ctr">
                    <a:defRPr/>
                  </a:pPr>
                  <a:endParaRPr lang="en-US" sz="614" kern="0" dirty="0">
                    <a:solidFill>
                      <a:sysClr val="windowText" lastClr="000000"/>
                    </a:solidFill>
                    <a:cs typeface="Calibri"/>
                  </a:endParaRPr>
                </a:p>
              </p:txBody>
            </p:sp>
          </p:grpSp>
        </p:grpSp>
        <p:sp>
          <p:nvSpPr>
            <p:cNvPr id="36" name="TextBox 35">
              <a:hlinkClick r:id="" action="ppaction://noaction"/>
            </p:cNvPr>
            <p:cNvSpPr txBox="1"/>
            <p:nvPr/>
          </p:nvSpPr>
          <p:spPr>
            <a:xfrm>
              <a:off x="2550648" y="369399"/>
              <a:ext cx="4042705" cy="283283"/>
            </a:xfrm>
            <a:prstGeom prst="rect">
              <a:avLst/>
            </a:prstGeom>
            <a:noFill/>
          </p:spPr>
          <p:txBody>
            <a:bodyPr wrap="square" lIns="0" tIns="0" rIns="0" bIns="0" rtlCol="0">
              <a:spAutoFit/>
            </a:bodyPr>
            <a:lstStyle/>
            <a:p>
              <a:pPr algn="ctr" defTabSz="748090">
                <a:spcAft>
                  <a:spcPts val="614"/>
                </a:spcAft>
              </a:pPr>
              <a:r>
                <a:rPr lang="en-US" sz="1841" dirty="0">
                  <a:solidFill>
                    <a:srgbClr val="473823"/>
                  </a:solidFill>
                  <a:cs typeface="Calibri"/>
                </a:rPr>
                <a:t>The Level One Project Guide</a:t>
              </a:r>
            </a:p>
          </p:txBody>
        </p:sp>
        <p:cxnSp>
          <p:nvCxnSpPr>
            <p:cNvPr id="37" name="Straight Connector 36"/>
            <p:cNvCxnSpPr/>
            <p:nvPr/>
          </p:nvCxnSpPr>
          <p:spPr>
            <a:xfrm flipV="1">
              <a:off x="3524403" y="1182801"/>
              <a:ext cx="424142" cy="3284"/>
            </a:xfrm>
            <a:prstGeom prst="line">
              <a:avLst/>
            </a:prstGeom>
            <a:noFill/>
            <a:ln w="19050" cap="flat" cmpd="sng" algn="ctr">
              <a:solidFill>
                <a:sysClr val="windowText" lastClr="000000"/>
              </a:solidFill>
              <a:prstDash val="dot"/>
            </a:ln>
            <a:effectLst/>
          </p:spPr>
        </p:cxnSp>
        <p:cxnSp>
          <p:nvCxnSpPr>
            <p:cNvPr id="38" name="Straight Connector 37"/>
            <p:cNvCxnSpPr/>
            <p:nvPr/>
          </p:nvCxnSpPr>
          <p:spPr>
            <a:xfrm>
              <a:off x="5175968" y="1186085"/>
              <a:ext cx="468002" cy="0"/>
            </a:xfrm>
            <a:prstGeom prst="line">
              <a:avLst/>
            </a:prstGeom>
            <a:noFill/>
            <a:ln w="19050" cap="flat" cmpd="sng" algn="ctr">
              <a:solidFill>
                <a:srgbClr val="292112"/>
              </a:solidFill>
              <a:prstDash val="dot"/>
            </a:ln>
            <a:effectLst/>
          </p:spPr>
        </p:cxnSp>
        <p:cxnSp>
          <p:nvCxnSpPr>
            <p:cNvPr id="39" name="Straight Arrow Connector 38"/>
            <p:cNvCxnSpPr>
              <a:endCxn id="14" idx="2"/>
            </p:cNvCxnSpPr>
            <p:nvPr/>
          </p:nvCxnSpPr>
          <p:spPr>
            <a:xfrm flipV="1">
              <a:off x="1298864" y="3688192"/>
              <a:ext cx="1598347" cy="909785"/>
            </a:xfrm>
            <a:prstGeom prst="straightConnector1">
              <a:avLst/>
            </a:prstGeom>
            <a:noFill/>
            <a:ln w="19050" cap="flat" cmpd="sng" algn="ctr">
              <a:solidFill>
                <a:sysClr val="window" lastClr="FFFFFF"/>
              </a:solidFill>
              <a:prstDash val="dot"/>
            </a:ln>
            <a:effectLst/>
          </p:spPr>
        </p:cxnSp>
        <p:sp>
          <p:nvSpPr>
            <p:cNvPr id="40" name="Rectangle 39"/>
            <p:cNvSpPr/>
            <p:nvPr/>
          </p:nvSpPr>
          <p:spPr>
            <a:xfrm>
              <a:off x="3947884" y="1014847"/>
              <a:ext cx="1186783" cy="280555"/>
            </a:xfrm>
            <a:prstGeom prst="rect">
              <a:avLst/>
            </a:prstGeom>
            <a:noFill/>
            <a:ln w="12700" cap="flat" cmpd="sng" algn="ctr">
              <a:noFill/>
              <a:prstDash val="solid"/>
            </a:ln>
            <a:effectLst/>
          </p:spPr>
          <p:txBody>
            <a:bodyPr lIns="0" tIns="62854" rIns="0" bIns="62854" rtlCol="0" anchor="ctr" anchorCtr="0"/>
            <a:lstStyle/>
            <a:p>
              <a:pPr algn="ctr" defTabSz="748090"/>
              <a:r>
                <a:rPr lang="en-US" sz="818" b="1" dirty="0">
                  <a:solidFill>
                    <a:srgbClr val="473823"/>
                  </a:solidFill>
                  <a:cs typeface="Calibri"/>
                </a:rPr>
                <a:t>National Digital Financial</a:t>
              </a:r>
              <a:br>
                <a:rPr lang="en-US" sz="818" b="1" dirty="0">
                  <a:solidFill>
                    <a:srgbClr val="473823"/>
                  </a:solidFill>
                  <a:cs typeface="Calibri"/>
                </a:rPr>
              </a:br>
              <a:r>
                <a:rPr lang="en-US" sz="818" b="1" dirty="0">
                  <a:solidFill>
                    <a:srgbClr val="473823"/>
                  </a:solidFill>
                  <a:cs typeface="Calibri"/>
                </a:rPr>
                <a:t>Services System</a:t>
              </a:r>
            </a:p>
          </p:txBody>
        </p:sp>
        <p:sp>
          <p:nvSpPr>
            <p:cNvPr id="41" name="Rectangle 40"/>
            <p:cNvSpPr/>
            <p:nvPr/>
          </p:nvSpPr>
          <p:spPr>
            <a:xfrm>
              <a:off x="3981793" y="1341948"/>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Interoperability Service </a:t>
              </a:r>
              <a:br>
                <a:rPr lang="en-US" sz="716" b="1" kern="0" dirty="0">
                  <a:solidFill>
                    <a:sysClr val="window" lastClr="FFFFFF"/>
                  </a:solidFill>
                  <a:cs typeface="Calibri"/>
                </a:rPr>
              </a:br>
              <a:r>
                <a:rPr lang="en-US" sz="716" b="1" kern="0" dirty="0">
                  <a:solidFill>
                    <a:sysClr val="window" lastClr="FFFFFF"/>
                  </a:solidFill>
                  <a:cs typeface="Calibri"/>
                </a:rPr>
                <a:t>for Transfers</a:t>
              </a:r>
            </a:p>
          </p:txBody>
        </p:sp>
        <p:sp>
          <p:nvSpPr>
            <p:cNvPr id="42" name="Rectangle 41"/>
            <p:cNvSpPr/>
            <p:nvPr/>
          </p:nvSpPr>
          <p:spPr>
            <a:xfrm>
              <a:off x="3981793" y="1654637"/>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Fraud and Risk</a:t>
              </a:r>
            </a:p>
            <a:p>
              <a:pPr algn="ctr">
                <a:defRPr/>
              </a:pPr>
              <a:r>
                <a:rPr lang="en-US" sz="716" b="1" kern="0" dirty="0">
                  <a:solidFill>
                    <a:sysClr val="window" lastClr="FFFFFF"/>
                  </a:solidFill>
                  <a:cs typeface="Calibri"/>
                </a:rPr>
                <a:t>Management Service</a:t>
              </a:r>
            </a:p>
          </p:txBody>
        </p:sp>
        <p:sp>
          <p:nvSpPr>
            <p:cNvPr id="43" name="Rectangle 42"/>
            <p:cNvSpPr/>
            <p:nvPr/>
          </p:nvSpPr>
          <p:spPr>
            <a:xfrm>
              <a:off x="3981793" y="1966365"/>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Agent and Merchant </a:t>
              </a:r>
              <a:br>
                <a:rPr lang="en-US" sz="716" b="1" kern="0" dirty="0">
                  <a:solidFill>
                    <a:sysClr val="window" lastClr="FFFFFF"/>
                  </a:solidFill>
                  <a:cs typeface="Calibri"/>
                </a:rPr>
              </a:br>
              <a:r>
                <a:rPr lang="en-US" sz="716" b="1" kern="0" dirty="0">
                  <a:solidFill>
                    <a:sysClr val="window" lastClr="FFFFFF"/>
                  </a:solidFill>
                  <a:cs typeface="Calibri"/>
                </a:rPr>
                <a:t>Account Management</a:t>
              </a:r>
            </a:p>
          </p:txBody>
        </p:sp>
        <p:sp>
          <p:nvSpPr>
            <p:cNvPr id="44" name="Rectangle 43"/>
            <p:cNvSpPr/>
            <p:nvPr/>
          </p:nvSpPr>
          <p:spPr>
            <a:xfrm>
              <a:off x="2333137" y="1014847"/>
              <a:ext cx="1186783" cy="280555"/>
            </a:xfrm>
            <a:prstGeom prst="rect">
              <a:avLst/>
            </a:prstGeom>
            <a:noFill/>
            <a:ln w="12700" cap="flat" cmpd="sng" algn="ctr">
              <a:noFill/>
              <a:prstDash val="solid"/>
            </a:ln>
            <a:effectLst/>
          </p:spPr>
          <p:txBody>
            <a:bodyPr lIns="62854" tIns="62854" rIns="62854" bIns="62854" rtlCol="0" anchor="ctr" anchorCtr="0"/>
            <a:lstStyle/>
            <a:p>
              <a:pPr algn="ctr">
                <a:defRPr/>
              </a:pPr>
              <a:r>
                <a:rPr lang="en-US" sz="818" b="1" kern="0" dirty="0">
                  <a:solidFill>
                    <a:srgbClr val="473823"/>
                  </a:solidFill>
                  <a:cs typeface="Calibri"/>
                </a:rPr>
                <a:t>Digital Financial </a:t>
              </a:r>
              <a:br>
                <a:rPr lang="en-US" sz="818" b="1" kern="0" dirty="0">
                  <a:solidFill>
                    <a:srgbClr val="473823"/>
                  </a:solidFill>
                  <a:cs typeface="Calibri"/>
                </a:rPr>
              </a:br>
              <a:r>
                <a:rPr lang="en-US" sz="818" b="1" kern="0" dirty="0">
                  <a:solidFill>
                    <a:srgbClr val="473823"/>
                  </a:solidFill>
                  <a:cs typeface="Calibri"/>
                </a:rPr>
                <a:t>Services Providers</a:t>
              </a:r>
            </a:p>
          </p:txBody>
        </p:sp>
        <p:sp>
          <p:nvSpPr>
            <p:cNvPr id="45" name="Rectangle 44"/>
            <p:cNvSpPr/>
            <p:nvPr/>
          </p:nvSpPr>
          <p:spPr>
            <a:xfrm>
              <a:off x="2367046" y="1341948"/>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Account Opening </a:t>
              </a:r>
              <a:br>
                <a:rPr lang="en-US" sz="716" b="1" kern="0" dirty="0">
                  <a:solidFill>
                    <a:sysClr val="window" lastClr="FFFFFF"/>
                  </a:solidFill>
                  <a:cs typeface="Calibri"/>
                </a:rPr>
              </a:br>
              <a:r>
                <a:rPr lang="en-US" sz="716" b="1" kern="0" dirty="0">
                  <a:solidFill>
                    <a:sysClr val="window" lastClr="FFFFFF"/>
                  </a:solidFill>
                  <a:cs typeface="Calibri"/>
                </a:rPr>
                <a:t>Service</a:t>
              </a:r>
            </a:p>
          </p:txBody>
        </p:sp>
        <p:sp>
          <p:nvSpPr>
            <p:cNvPr id="46" name="Rectangle 45"/>
            <p:cNvSpPr/>
            <p:nvPr/>
          </p:nvSpPr>
          <p:spPr>
            <a:xfrm>
              <a:off x="2367046" y="1654637"/>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Consumer Account </a:t>
              </a:r>
              <a:br>
                <a:rPr lang="en-US" sz="716" b="1" kern="0" dirty="0">
                  <a:solidFill>
                    <a:sysClr val="window" lastClr="FFFFFF"/>
                  </a:solidFill>
                  <a:cs typeface="Calibri"/>
                </a:rPr>
              </a:br>
              <a:r>
                <a:rPr lang="en-US" sz="716" b="1" kern="0" dirty="0">
                  <a:solidFill>
                    <a:sysClr val="window" lastClr="FFFFFF"/>
                  </a:solidFill>
                  <a:cs typeface="Calibri"/>
                </a:rPr>
                <a:t>Management</a:t>
              </a:r>
            </a:p>
          </p:txBody>
        </p:sp>
        <p:sp>
          <p:nvSpPr>
            <p:cNvPr id="47" name="Rectangle 46"/>
            <p:cNvSpPr/>
            <p:nvPr/>
          </p:nvSpPr>
          <p:spPr>
            <a:xfrm>
              <a:off x="5607736" y="1014847"/>
              <a:ext cx="1186783" cy="280555"/>
            </a:xfrm>
            <a:prstGeom prst="rect">
              <a:avLst/>
            </a:prstGeom>
            <a:noFill/>
            <a:ln w="12700" cap="flat" cmpd="sng" algn="ctr">
              <a:noFill/>
              <a:prstDash val="solid"/>
            </a:ln>
            <a:effectLst/>
          </p:spPr>
          <p:txBody>
            <a:bodyPr lIns="62854" tIns="62854" rIns="62854" bIns="62854" rtlCol="0" anchor="ctr" anchorCtr="0"/>
            <a:lstStyle/>
            <a:p>
              <a:pPr algn="ctr">
                <a:defRPr/>
              </a:pPr>
              <a:r>
                <a:rPr lang="en-US" sz="818" b="1" kern="0" dirty="0">
                  <a:solidFill>
                    <a:srgbClr val="473823"/>
                  </a:solidFill>
                  <a:cs typeface="Calibri"/>
                </a:rPr>
                <a:t>Digital Financial </a:t>
              </a:r>
              <a:br>
                <a:rPr lang="en-US" sz="818" b="1" kern="0" dirty="0">
                  <a:solidFill>
                    <a:srgbClr val="473823"/>
                  </a:solidFill>
                  <a:cs typeface="Calibri"/>
                </a:rPr>
              </a:br>
              <a:r>
                <a:rPr lang="en-US" sz="818" b="1" kern="0" dirty="0">
                  <a:solidFill>
                    <a:srgbClr val="473823"/>
                  </a:solidFill>
                  <a:cs typeface="Calibri"/>
                </a:rPr>
                <a:t>Services Providers</a:t>
              </a:r>
            </a:p>
          </p:txBody>
        </p:sp>
        <p:sp>
          <p:nvSpPr>
            <p:cNvPr id="48" name="Rectangle 47"/>
            <p:cNvSpPr/>
            <p:nvPr/>
          </p:nvSpPr>
          <p:spPr>
            <a:xfrm>
              <a:off x="5641645" y="1341948"/>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Account Opening </a:t>
              </a:r>
              <a:br>
                <a:rPr lang="en-US" sz="716" b="1" kern="0" dirty="0">
                  <a:solidFill>
                    <a:sysClr val="window" lastClr="FFFFFF"/>
                  </a:solidFill>
                  <a:cs typeface="Calibri"/>
                </a:rPr>
              </a:br>
              <a:r>
                <a:rPr lang="en-US" sz="716" b="1" kern="0" dirty="0">
                  <a:solidFill>
                    <a:sysClr val="window" lastClr="FFFFFF"/>
                  </a:solidFill>
                  <a:cs typeface="Calibri"/>
                </a:rPr>
                <a:t>Service</a:t>
              </a:r>
            </a:p>
          </p:txBody>
        </p:sp>
        <p:sp>
          <p:nvSpPr>
            <p:cNvPr id="49" name="Rectangle 48"/>
            <p:cNvSpPr/>
            <p:nvPr/>
          </p:nvSpPr>
          <p:spPr>
            <a:xfrm>
              <a:off x="5641645" y="1654637"/>
              <a:ext cx="1118016" cy="271801"/>
            </a:xfrm>
            <a:prstGeom prst="rect">
              <a:avLst/>
            </a:prstGeom>
            <a:solidFill>
              <a:srgbClr val="292112"/>
            </a:solidFill>
            <a:ln w="12700" cap="flat" cmpd="sng" algn="ctr">
              <a:solidFill>
                <a:sysClr val="windowText" lastClr="000000"/>
              </a:solidFill>
              <a:prstDash val="solid"/>
            </a:ln>
            <a:effectLst/>
          </p:spPr>
          <p:txBody>
            <a:bodyPr lIns="0" tIns="0" rIns="0" bIns="0" rtlCol="0" anchor="ctr" anchorCtr="1"/>
            <a:lstStyle/>
            <a:p>
              <a:pPr algn="ctr">
                <a:defRPr/>
              </a:pPr>
              <a:r>
                <a:rPr lang="en-US" sz="716" b="1" kern="0" dirty="0">
                  <a:solidFill>
                    <a:sysClr val="window" lastClr="FFFFFF"/>
                  </a:solidFill>
                  <a:cs typeface="Calibri"/>
                </a:rPr>
                <a:t>Consumer Account </a:t>
              </a:r>
              <a:br>
                <a:rPr lang="en-US" sz="716" b="1" kern="0" dirty="0">
                  <a:solidFill>
                    <a:sysClr val="window" lastClr="FFFFFF"/>
                  </a:solidFill>
                  <a:cs typeface="Calibri"/>
                </a:rPr>
              </a:br>
              <a:r>
                <a:rPr lang="en-US" sz="716" b="1" kern="0" dirty="0">
                  <a:solidFill>
                    <a:sysClr val="window" lastClr="FFFFFF"/>
                  </a:solidFill>
                  <a:cs typeface="Calibri"/>
                </a:rPr>
                <a:t>Management</a:t>
              </a:r>
            </a:p>
          </p:txBody>
        </p:sp>
        <p:grpSp>
          <p:nvGrpSpPr>
            <p:cNvPr id="50" name="Group 49"/>
            <p:cNvGrpSpPr/>
            <p:nvPr/>
          </p:nvGrpSpPr>
          <p:grpSpPr>
            <a:xfrm>
              <a:off x="886307" y="986196"/>
              <a:ext cx="797438" cy="797437"/>
              <a:chOff x="652188" y="2636129"/>
              <a:chExt cx="1384702" cy="1384700"/>
            </a:xfrm>
          </p:grpSpPr>
          <p:sp>
            <p:nvSpPr>
              <p:cNvPr id="92" name="Oval 91"/>
              <p:cNvSpPr/>
              <p:nvPr/>
            </p:nvSpPr>
            <p:spPr>
              <a:xfrm>
                <a:off x="742918" y="2725578"/>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93" name="Oval 92"/>
              <p:cNvSpPr/>
              <p:nvPr/>
            </p:nvSpPr>
            <p:spPr>
              <a:xfrm>
                <a:off x="652188" y="2636129"/>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Agents</a:t>
                </a:r>
              </a:p>
            </p:txBody>
          </p:sp>
        </p:grpSp>
        <p:grpSp>
          <p:nvGrpSpPr>
            <p:cNvPr id="51" name="Group 50"/>
            <p:cNvGrpSpPr/>
            <p:nvPr/>
          </p:nvGrpSpPr>
          <p:grpSpPr>
            <a:xfrm>
              <a:off x="886307" y="194829"/>
              <a:ext cx="797438" cy="797437"/>
              <a:chOff x="652188" y="1295400"/>
              <a:chExt cx="1384702" cy="1384700"/>
            </a:xfrm>
          </p:grpSpPr>
          <p:sp>
            <p:nvSpPr>
              <p:cNvPr id="90" name="Oval 89"/>
              <p:cNvSpPr/>
              <p:nvPr/>
            </p:nvSpPr>
            <p:spPr>
              <a:xfrm>
                <a:off x="742918" y="1384849"/>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91" name="Oval 90"/>
              <p:cNvSpPr/>
              <p:nvPr/>
            </p:nvSpPr>
            <p:spPr>
              <a:xfrm>
                <a:off x="652188" y="1295400"/>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Lower Income Consumers</a:t>
                </a:r>
              </a:p>
            </p:txBody>
          </p:sp>
        </p:grpSp>
        <p:grpSp>
          <p:nvGrpSpPr>
            <p:cNvPr id="52" name="Group 51"/>
            <p:cNvGrpSpPr/>
            <p:nvPr/>
          </p:nvGrpSpPr>
          <p:grpSpPr>
            <a:xfrm>
              <a:off x="886307" y="1777563"/>
              <a:ext cx="797438" cy="797437"/>
              <a:chOff x="652188" y="4025704"/>
              <a:chExt cx="1384702" cy="1384700"/>
            </a:xfrm>
          </p:grpSpPr>
          <p:sp>
            <p:nvSpPr>
              <p:cNvPr id="88" name="Oval 87"/>
              <p:cNvSpPr/>
              <p:nvPr/>
            </p:nvSpPr>
            <p:spPr>
              <a:xfrm>
                <a:off x="742918" y="4066307"/>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89" name="Oval 88"/>
              <p:cNvSpPr/>
              <p:nvPr/>
            </p:nvSpPr>
            <p:spPr>
              <a:xfrm>
                <a:off x="652188" y="4025704"/>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Small Payees</a:t>
                </a:r>
              </a:p>
              <a:p>
                <a:pPr algn="ctr">
                  <a:defRPr/>
                </a:pPr>
                <a:r>
                  <a:rPr lang="en-US" sz="716" b="1" kern="0" dirty="0">
                    <a:solidFill>
                      <a:srgbClr val="000000"/>
                    </a:solidFill>
                    <a:cs typeface="Calibri"/>
                  </a:rPr>
                  <a:t>(Merchants</a:t>
                </a:r>
              </a:p>
              <a:p>
                <a:pPr algn="ctr">
                  <a:defRPr/>
                </a:pPr>
                <a:r>
                  <a:rPr lang="en-US" sz="716" b="1" kern="0" dirty="0">
                    <a:solidFill>
                      <a:srgbClr val="000000"/>
                    </a:solidFill>
                    <a:cs typeface="Calibri"/>
                  </a:rPr>
                  <a:t>Schools</a:t>
                </a:r>
              </a:p>
              <a:p>
                <a:pPr algn="ctr">
                  <a:defRPr/>
                </a:pPr>
                <a:r>
                  <a:rPr lang="en-US" sz="716" b="1" kern="0" dirty="0">
                    <a:solidFill>
                      <a:srgbClr val="000000"/>
                    </a:solidFill>
                    <a:cs typeface="Calibri"/>
                  </a:rPr>
                  <a:t>Clinics)</a:t>
                </a:r>
              </a:p>
            </p:txBody>
          </p:sp>
        </p:grpSp>
        <p:grpSp>
          <p:nvGrpSpPr>
            <p:cNvPr id="53" name="Group 52"/>
            <p:cNvGrpSpPr/>
            <p:nvPr/>
          </p:nvGrpSpPr>
          <p:grpSpPr>
            <a:xfrm>
              <a:off x="891229" y="3360154"/>
              <a:ext cx="797294" cy="797294"/>
              <a:chOff x="661798" y="6994608"/>
              <a:chExt cx="1384452" cy="1384452"/>
            </a:xfrm>
          </p:grpSpPr>
          <p:sp>
            <p:nvSpPr>
              <p:cNvPr id="86" name="Oval 85"/>
              <p:cNvSpPr/>
              <p:nvPr/>
            </p:nvSpPr>
            <p:spPr>
              <a:xfrm>
                <a:off x="752513" y="7084042"/>
                <a:ext cx="1218272" cy="1218272"/>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87" name="Oval 86"/>
              <p:cNvSpPr/>
              <p:nvPr/>
            </p:nvSpPr>
            <p:spPr>
              <a:xfrm>
                <a:off x="661798" y="6994608"/>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Large Payees</a:t>
                </a:r>
              </a:p>
              <a:p>
                <a:pPr algn="ctr" defTabSz="748090"/>
                <a:r>
                  <a:rPr lang="en-US" sz="716" b="1" dirty="0">
                    <a:solidFill>
                      <a:srgbClr val="000000"/>
                    </a:solidFill>
                    <a:cs typeface="Calibri"/>
                  </a:rPr>
                  <a:t>(Merchants</a:t>
                </a:r>
              </a:p>
              <a:p>
                <a:pPr algn="ctr" defTabSz="748090"/>
                <a:r>
                  <a:rPr lang="en-US" sz="716" b="1" dirty="0">
                    <a:solidFill>
                      <a:srgbClr val="000000"/>
                    </a:solidFill>
                    <a:cs typeface="Calibri"/>
                  </a:rPr>
                  <a:t>Utilities Hospitals)</a:t>
                </a:r>
              </a:p>
            </p:txBody>
          </p:sp>
        </p:grpSp>
        <p:grpSp>
          <p:nvGrpSpPr>
            <p:cNvPr id="54" name="Group 53"/>
            <p:cNvGrpSpPr/>
            <p:nvPr/>
          </p:nvGrpSpPr>
          <p:grpSpPr>
            <a:xfrm>
              <a:off x="891229" y="2568930"/>
              <a:ext cx="797294" cy="797294"/>
              <a:chOff x="661798" y="5620451"/>
              <a:chExt cx="1384452" cy="1384452"/>
            </a:xfrm>
          </p:grpSpPr>
          <p:sp>
            <p:nvSpPr>
              <p:cNvPr id="84" name="Oval 83"/>
              <p:cNvSpPr/>
              <p:nvPr/>
            </p:nvSpPr>
            <p:spPr>
              <a:xfrm>
                <a:off x="752513" y="5709885"/>
                <a:ext cx="1218272" cy="1218272"/>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85" name="Oval 84"/>
              <p:cNvSpPr/>
              <p:nvPr/>
            </p:nvSpPr>
            <p:spPr>
              <a:xfrm>
                <a:off x="661798" y="5620451"/>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Higher Income</a:t>
                </a:r>
                <a:br>
                  <a:rPr lang="en-US" sz="716" b="1" dirty="0">
                    <a:solidFill>
                      <a:srgbClr val="000000"/>
                    </a:solidFill>
                    <a:cs typeface="Calibri"/>
                  </a:rPr>
                </a:br>
                <a:r>
                  <a:rPr lang="en-US" sz="716" b="1" dirty="0">
                    <a:solidFill>
                      <a:srgbClr val="000000"/>
                    </a:solidFill>
                    <a:cs typeface="Calibri"/>
                  </a:rPr>
                  <a:t>Consumers</a:t>
                </a:r>
              </a:p>
            </p:txBody>
          </p:sp>
        </p:grpSp>
        <p:grpSp>
          <p:nvGrpSpPr>
            <p:cNvPr id="55" name="Group 54"/>
            <p:cNvGrpSpPr/>
            <p:nvPr/>
          </p:nvGrpSpPr>
          <p:grpSpPr>
            <a:xfrm>
              <a:off x="891229" y="4151377"/>
              <a:ext cx="797294" cy="797294"/>
              <a:chOff x="661798" y="8368766"/>
              <a:chExt cx="1384452" cy="1384452"/>
            </a:xfrm>
          </p:grpSpPr>
          <p:sp>
            <p:nvSpPr>
              <p:cNvPr id="82" name="Oval 81"/>
              <p:cNvSpPr/>
              <p:nvPr/>
            </p:nvSpPr>
            <p:spPr>
              <a:xfrm>
                <a:off x="752513" y="8458200"/>
                <a:ext cx="1218272" cy="1218271"/>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83" name="Oval 82"/>
              <p:cNvSpPr/>
              <p:nvPr/>
            </p:nvSpPr>
            <p:spPr>
              <a:xfrm>
                <a:off x="661798" y="8368766"/>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Large Payers</a:t>
                </a:r>
              </a:p>
              <a:p>
                <a:pPr algn="ctr" defTabSz="748090"/>
                <a:r>
                  <a:rPr lang="en-US" sz="716" b="1" dirty="0">
                    <a:solidFill>
                      <a:srgbClr val="000000"/>
                    </a:solidFill>
                    <a:cs typeface="Calibri"/>
                  </a:rPr>
                  <a:t>(Governments</a:t>
                </a:r>
                <a:br>
                  <a:rPr lang="en-US" sz="716" b="1" dirty="0">
                    <a:solidFill>
                      <a:srgbClr val="000000"/>
                    </a:solidFill>
                    <a:cs typeface="Calibri"/>
                  </a:rPr>
                </a:br>
                <a:r>
                  <a:rPr lang="en-US" sz="716" b="1" dirty="0">
                    <a:solidFill>
                      <a:srgbClr val="000000"/>
                    </a:solidFill>
                    <a:cs typeface="Calibri"/>
                  </a:rPr>
                  <a:t>Employers</a:t>
                </a:r>
              </a:p>
              <a:p>
                <a:pPr algn="ctr" defTabSz="748090"/>
                <a:r>
                  <a:rPr lang="en-US" sz="716" b="1" dirty="0">
                    <a:solidFill>
                      <a:srgbClr val="000000"/>
                    </a:solidFill>
                    <a:cs typeface="Calibri"/>
                  </a:rPr>
                  <a:t>NGOs)</a:t>
                </a:r>
              </a:p>
            </p:txBody>
          </p:sp>
        </p:grpSp>
        <p:cxnSp>
          <p:nvCxnSpPr>
            <p:cNvPr id="56" name="Straight Arrow Connector 55"/>
            <p:cNvCxnSpPr>
              <a:stCxn id="8" idx="2"/>
              <a:endCxn id="14" idx="6"/>
            </p:cNvCxnSpPr>
            <p:nvPr/>
          </p:nvCxnSpPr>
          <p:spPr>
            <a:xfrm flipH="1">
              <a:off x="3416236" y="2292490"/>
              <a:ext cx="1127612" cy="1395702"/>
            </a:xfrm>
            <a:prstGeom prst="straightConnector1">
              <a:avLst/>
            </a:prstGeom>
            <a:noFill/>
            <a:ln w="19050" cap="flat" cmpd="sng" algn="ctr">
              <a:solidFill>
                <a:srgbClr val="292112"/>
              </a:solidFill>
              <a:prstDash val="dot"/>
            </a:ln>
            <a:effectLst/>
          </p:spPr>
        </p:cxnSp>
        <p:grpSp>
          <p:nvGrpSpPr>
            <p:cNvPr id="57" name="Group 56"/>
            <p:cNvGrpSpPr/>
            <p:nvPr/>
          </p:nvGrpSpPr>
          <p:grpSpPr>
            <a:xfrm flipH="1">
              <a:off x="6247534" y="584488"/>
              <a:ext cx="1637313" cy="4013489"/>
              <a:chOff x="1447800" y="1295400"/>
              <a:chExt cx="3201856" cy="7848600"/>
            </a:xfrm>
          </p:grpSpPr>
          <p:cxnSp>
            <p:nvCxnSpPr>
              <p:cNvPr id="76" name="Straight Arrow Connector 75"/>
              <p:cNvCxnSpPr/>
              <p:nvPr/>
            </p:nvCxnSpPr>
            <p:spPr>
              <a:xfrm>
                <a:off x="1524000" y="6019800"/>
                <a:ext cx="3125656" cy="1345064"/>
              </a:xfrm>
              <a:prstGeom prst="straightConnector1">
                <a:avLst/>
              </a:prstGeom>
              <a:noFill/>
              <a:ln w="19050" cap="flat" cmpd="sng" algn="ctr">
                <a:solidFill>
                  <a:sysClr val="window" lastClr="FFFFFF"/>
                </a:solidFill>
                <a:prstDash val="dot"/>
              </a:ln>
              <a:effectLst/>
            </p:spPr>
          </p:cxnSp>
          <p:cxnSp>
            <p:nvCxnSpPr>
              <p:cNvPr id="77" name="Straight Arrow Connector 76"/>
              <p:cNvCxnSpPr/>
              <p:nvPr/>
            </p:nvCxnSpPr>
            <p:spPr>
              <a:xfrm flipV="1">
                <a:off x="1524000" y="7364864"/>
                <a:ext cx="3125656" cy="178936"/>
              </a:xfrm>
              <a:prstGeom prst="straightConnector1">
                <a:avLst/>
              </a:prstGeom>
              <a:noFill/>
              <a:ln w="19050" cap="flat" cmpd="sng" algn="ctr">
                <a:solidFill>
                  <a:sysClr val="window" lastClr="FFFFFF"/>
                </a:solidFill>
                <a:prstDash val="dot"/>
              </a:ln>
              <a:effectLst/>
            </p:spPr>
          </p:cxnSp>
          <p:cxnSp>
            <p:nvCxnSpPr>
              <p:cNvPr id="78" name="Straight Connector 77"/>
              <p:cNvCxnSpPr/>
              <p:nvPr/>
            </p:nvCxnSpPr>
            <p:spPr>
              <a:xfrm>
                <a:off x="1447800" y="1295400"/>
                <a:ext cx="1981200" cy="1219200"/>
              </a:xfrm>
              <a:prstGeom prst="line">
                <a:avLst/>
              </a:prstGeom>
              <a:noFill/>
              <a:ln w="19050" cap="flat" cmpd="sng" algn="ctr">
                <a:solidFill>
                  <a:srgbClr val="292112"/>
                </a:solidFill>
                <a:prstDash val="dot"/>
              </a:ln>
              <a:effectLst/>
            </p:spPr>
          </p:cxnSp>
          <p:cxnSp>
            <p:nvCxnSpPr>
              <p:cNvPr id="79" name="Straight Connector 78"/>
              <p:cNvCxnSpPr/>
              <p:nvPr/>
            </p:nvCxnSpPr>
            <p:spPr>
              <a:xfrm flipV="1">
                <a:off x="1524000" y="2514600"/>
                <a:ext cx="1905000" cy="381000"/>
              </a:xfrm>
              <a:prstGeom prst="line">
                <a:avLst/>
              </a:prstGeom>
              <a:noFill/>
              <a:ln w="19050" cap="flat" cmpd="sng" algn="ctr">
                <a:solidFill>
                  <a:srgbClr val="292112"/>
                </a:solidFill>
                <a:prstDash val="dot"/>
              </a:ln>
              <a:effectLst/>
            </p:spPr>
          </p:cxnSp>
          <p:cxnSp>
            <p:nvCxnSpPr>
              <p:cNvPr id="80" name="Straight Connector 79"/>
              <p:cNvCxnSpPr/>
              <p:nvPr/>
            </p:nvCxnSpPr>
            <p:spPr>
              <a:xfrm flipV="1">
                <a:off x="1524000" y="2514601"/>
                <a:ext cx="1905000" cy="1904999"/>
              </a:xfrm>
              <a:prstGeom prst="line">
                <a:avLst/>
              </a:prstGeom>
              <a:noFill/>
              <a:ln w="19050" cap="flat" cmpd="sng" algn="ctr">
                <a:solidFill>
                  <a:srgbClr val="292112"/>
                </a:solidFill>
                <a:prstDash val="dot"/>
              </a:ln>
              <a:effectLst/>
            </p:spPr>
          </p:cxnSp>
          <p:cxnSp>
            <p:nvCxnSpPr>
              <p:cNvPr id="81" name="Straight Arrow Connector 80"/>
              <p:cNvCxnSpPr/>
              <p:nvPr/>
            </p:nvCxnSpPr>
            <p:spPr>
              <a:xfrm flipV="1">
                <a:off x="1524000" y="7364864"/>
                <a:ext cx="3125656" cy="1779136"/>
              </a:xfrm>
              <a:prstGeom prst="straightConnector1">
                <a:avLst/>
              </a:prstGeom>
              <a:noFill/>
              <a:ln w="19050" cap="flat" cmpd="sng" algn="ctr">
                <a:solidFill>
                  <a:sysClr val="window" lastClr="FFFFFF"/>
                </a:solidFill>
                <a:prstDash val="dot"/>
              </a:ln>
              <a:effectLst/>
            </p:spPr>
          </p:cxnSp>
        </p:grpSp>
        <p:grpSp>
          <p:nvGrpSpPr>
            <p:cNvPr id="58" name="Group 57"/>
            <p:cNvGrpSpPr/>
            <p:nvPr/>
          </p:nvGrpSpPr>
          <p:grpSpPr>
            <a:xfrm>
              <a:off x="7455477" y="982953"/>
              <a:ext cx="797438" cy="797437"/>
              <a:chOff x="652188" y="2636129"/>
              <a:chExt cx="1384702" cy="1384700"/>
            </a:xfrm>
          </p:grpSpPr>
          <p:sp>
            <p:nvSpPr>
              <p:cNvPr id="74" name="Oval 73"/>
              <p:cNvSpPr/>
              <p:nvPr/>
            </p:nvSpPr>
            <p:spPr>
              <a:xfrm>
                <a:off x="742918" y="2725578"/>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75" name="Oval 74"/>
              <p:cNvSpPr/>
              <p:nvPr/>
            </p:nvSpPr>
            <p:spPr>
              <a:xfrm>
                <a:off x="652188" y="2636129"/>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Agents</a:t>
                </a:r>
              </a:p>
            </p:txBody>
          </p:sp>
        </p:grpSp>
        <p:grpSp>
          <p:nvGrpSpPr>
            <p:cNvPr id="59" name="Group 58"/>
            <p:cNvGrpSpPr/>
            <p:nvPr/>
          </p:nvGrpSpPr>
          <p:grpSpPr>
            <a:xfrm>
              <a:off x="7455477" y="191586"/>
              <a:ext cx="797438" cy="797437"/>
              <a:chOff x="652188" y="1295400"/>
              <a:chExt cx="1384702" cy="1384700"/>
            </a:xfrm>
          </p:grpSpPr>
          <p:sp>
            <p:nvSpPr>
              <p:cNvPr id="72" name="Oval 71"/>
              <p:cNvSpPr/>
              <p:nvPr/>
            </p:nvSpPr>
            <p:spPr>
              <a:xfrm>
                <a:off x="742918" y="1384849"/>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73" name="Oval 72"/>
              <p:cNvSpPr/>
              <p:nvPr/>
            </p:nvSpPr>
            <p:spPr>
              <a:xfrm>
                <a:off x="652188" y="1295400"/>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Lower Income Consumers</a:t>
                </a:r>
              </a:p>
            </p:txBody>
          </p:sp>
        </p:grpSp>
        <p:grpSp>
          <p:nvGrpSpPr>
            <p:cNvPr id="60" name="Group 59"/>
            <p:cNvGrpSpPr/>
            <p:nvPr/>
          </p:nvGrpSpPr>
          <p:grpSpPr>
            <a:xfrm>
              <a:off x="7455477" y="1774320"/>
              <a:ext cx="797438" cy="797437"/>
              <a:chOff x="652188" y="4025704"/>
              <a:chExt cx="1384702" cy="1384700"/>
            </a:xfrm>
          </p:grpSpPr>
          <p:sp>
            <p:nvSpPr>
              <p:cNvPr id="70" name="Oval 69"/>
              <p:cNvSpPr/>
              <p:nvPr/>
            </p:nvSpPr>
            <p:spPr>
              <a:xfrm>
                <a:off x="742918" y="4066307"/>
                <a:ext cx="1218492" cy="1218490"/>
              </a:xfrm>
              <a:prstGeom prst="ellipse">
                <a:avLst/>
              </a:prstGeom>
              <a:solidFill>
                <a:sysClr val="window" lastClr="FFFFFF"/>
              </a:solidFill>
              <a:ln w="9525" cap="flat" cmpd="sng" algn="ctr">
                <a:noFill/>
                <a:prstDash val="solid"/>
              </a:ln>
              <a:effectLst/>
            </p:spPr>
            <p:txBody>
              <a:bodyPr lIns="0" rIns="0" rtlCol="0" anchor="ctr"/>
              <a:lstStyle/>
              <a:p>
                <a:pPr algn="ctr">
                  <a:defRPr/>
                </a:pPr>
                <a:endParaRPr lang="en-US" sz="716" b="1" kern="0" dirty="0">
                  <a:solidFill>
                    <a:srgbClr val="000000"/>
                  </a:solidFill>
                  <a:cs typeface="Calibri"/>
                </a:endParaRPr>
              </a:p>
            </p:txBody>
          </p:sp>
          <p:sp>
            <p:nvSpPr>
              <p:cNvPr id="71" name="Oval 70"/>
              <p:cNvSpPr/>
              <p:nvPr/>
            </p:nvSpPr>
            <p:spPr>
              <a:xfrm>
                <a:off x="652188" y="4025704"/>
                <a:ext cx="1384702" cy="1384700"/>
              </a:xfrm>
              <a:prstGeom prst="ellipse">
                <a:avLst/>
              </a:prstGeom>
              <a:noFill/>
              <a:ln w="9525" cap="flat" cmpd="sng" algn="ctr">
                <a:noFill/>
                <a:prstDash val="solid"/>
              </a:ln>
              <a:effectLst/>
            </p:spPr>
            <p:txBody>
              <a:bodyPr lIns="0" rIns="0" rtlCol="0" anchor="ctr"/>
              <a:lstStyle/>
              <a:p>
                <a:pPr algn="ctr">
                  <a:defRPr/>
                </a:pPr>
                <a:r>
                  <a:rPr lang="en-US" sz="716" b="1" kern="0" dirty="0">
                    <a:solidFill>
                      <a:srgbClr val="000000"/>
                    </a:solidFill>
                    <a:cs typeface="Calibri"/>
                  </a:rPr>
                  <a:t>Small Payees</a:t>
                </a:r>
              </a:p>
              <a:p>
                <a:pPr algn="ctr">
                  <a:defRPr/>
                </a:pPr>
                <a:r>
                  <a:rPr lang="en-US" sz="716" b="1" kern="0" dirty="0">
                    <a:solidFill>
                      <a:srgbClr val="000000"/>
                    </a:solidFill>
                    <a:cs typeface="Calibri"/>
                  </a:rPr>
                  <a:t>(Merchants</a:t>
                </a:r>
              </a:p>
              <a:p>
                <a:pPr algn="ctr">
                  <a:defRPr/>
                </a:pPr>
                <a:r>
                  <a:rPr lang="en-US" sz="716" b="1" kern="0" dirty="0">
                    <a:solidFill>
                      <a:srgbClr val="000000"/>
                    </a:solidFill>
                    <a:cs typeface="Calibri"/>
                  </a:rPr>
                  <a:t>Schools</a:t>
                </a:r>
              </a:p>
              <a:p>
                <a:pPr algn="ctr">
                  <a:defRPr/>
                </a:pPr>
                <a:r>
                  <a:rPr lang="en-US" sz="716" b="1" kern="0" dirty="0">
                    <a:solidFill>
                      <a:srgbClr val="000000"/>
                    </a:solidFill>
                    <a:cs typeface="Calibri"/>
                  </a:rPr>
                  <a:t>Clinics)</a:t>
                </a:r>
              </a:p>
            </p:txBody>
          </p:sp>
        </p:grpSp>
        <p:grpSp>
          <p:nvGrpSpPr>
            <p:cNvPr id="61" name="Group 60"/>
            <p:cNvGrpSpPr/>
            <p:nvPr/>
          </p:nvGrpSpPr>
          <p:grpSpPr>
            <a:xfrm>
              <a:off x="7460399" y="3356910"/>
              <a:ext cx="797294" cy="797294"/>
              <a:chOff x="661798" y="6994608"/>
              <a:chExt cx="1384452" cy="1384452"/>
            </a:xfrm>
          </p:grpSpPr>
          <p:sp>
            <p:nvSpPr>
              <p:cNvPr id="68" name="Oval 67"/>
              <p:cNvSpPr/>
              <p:nvPr/>
            </p:nvSpPr>
            <p:spPr>
              <a:xfrm>
                <a:off x="752513" y="7084042"/>
                <a:ext cx="1218272" cy="1218272"/>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69" name="Oval 68"/>
              <p:cNvSpPr/>
              <p:nvPr/>
            </p:nvSpPr>
            <p:spPr>
              <a:xfrm>
                <a:off x="661798" y="6994608"/>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Large Payees</a:t>
                </a:r>
              </a:p>
              <a:p>
                <a:pPr algn="ctr" defTabSz="748090"/>
                <a:r>
                  <a:rPr lang="en-US" sz="716" b="1" dirty="0">
                    <a:solidFill>
                      <a:srgbClr val="000000"/>
                    </a:solidFill>
                    <a:cs typeface="Calibri"/>
                  </a:rPr>
                  <a:t>(Merchants</a:t>
                </a:r>
              </a:p>
              <a:p>
                <a:pPr algn="ctr" defTabSz="748090"/>
                <a:r>
                  <a:rPr lang="en-US" sz="716" b="1" dirty="0">
                    <a:solidFill>
                      <a:srgbClr val="000000"/>
                    </a:solidFill>
                    <a:cs typeface="Calibri"/>
                  </a:rPr>
                  <a:t>Utilities Hospitals)</a:t>
                </a:r>
              </a:p>
            </p:txBody>
          </p:sp>
        </p:grpSp>
        <p:grpSp>
          <p:nvGrpSpPr>
            <p:cNvPr id="62" name="Group 61"/>
            <p:cNvGrpSpPr/>
            <p:nvPr/>
          </p:nvGrpSpPr>
          <p:grpSpPr>
            <a:xfrm>
              <a:off x="7460399" y="2565687"/>
              <a:ext cx="797294" cy="797294"/>
              <a:chOff x="661798" y="5620451"/>
              <a:chExt cx="1384452" cy="1384452"/>
            </a:xfrm>
          </p:grpSpPr>
          <p:sp>
            <p:nvSpPr>
              <p:cNvPr id="66" name="Oval 65"/>
              <p:cNvSpPr/>
              <p:nvPr/>
            </p:nvSpPr>
            <p:spPr>
              <a:xfrm>
                <a:off x="752513" y="5709885"/>
                <a:ext cx="1218272" cy="1218272"/>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67" name="Oval 66"/>
              <p:cNvSpPr/>
              <p:nvPr/>
            </p:nvSpPr>
            <p:spPr>
              <a:xfrm>
                <a:off x="661798" y="5620451"/>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Higher Income</a:t>
                </a:r>
                <a:br>
                  <a:rPr lang="en-US" sz="716" b="1" dirty="0">
                    <a:solidFill>
                      <a:srgbClr val="000000"/>
                    </a:solidFill>
                    <a:cs typeface="Calibri"/>
                  </a:rPr>
                </a:br>
                <a:r>
                  <a:rPr lang="en-US" sz="716" b="1" dirty="0">
                    <a:solidFill>
                      <a:srgbClr val="000000"/>
                    </a:solidFill>
                    <a:cs typeface="Calibri"/>
                  </a:rPr>
                  <a:t>Consumers</a:t>
                </a:r>
              </a:p>
            </p:txBody>
          </p:sp>
        </p:grpSp>
        <p:grpSp>
          <p:nvGrpSpPr>
            <p:cNvPr id="63" name="Group 62"/>
            <p:cNvGrpSpPr/>
            <p:nvPr/>
          </p:nvGrpSpPr>
          <p:grpSpPr>
            <a:xfrm>
              <a:off x="7460399" y="4148133"/>
              <a:ext cx="797294" cy="797294"/>
              <a:chOff x="661798" y="8368766"/>
              <a:chExt cx="1384452" cy="1384452"/>
            </a:xfrm>
          </p:grpSpPr>
          <p:sp>
            <p:nvSpPr>
              <p:cNvPr id="64" name="Oval 63"/>
              <p:cNvSpPr/>
              <p:nvPr/>
            </p:nvSpPr>
            <p:spPr>
              <a:xfrm>
                <a:off x="752513" y="8458200"/>
                <a:ext cx="1218272" cy="1218272"/>
              </a:xfrm>
              <a:prstGeom prst="ellipse">
                <a:avLst/>
              </a:prstGeom>
              <a:solidFill>
                <a:sysClr val="window" lastClr="FFFFFF"/>
              </a:solidFill>
              <a:ln w="9525" cap="flat" cmpd="sng" algn="ctr">
                <a:noFill/>
                <a:prstDash val="solid"/>
              </a:ln>
              <a:effectLst/>
            </p:spPr>
            <p:txBody>
              <a:bodyPr lIns="0" tIns="0" rIns="0" bIns="0" rtlCol="0" anchor="ctr"/>
              <a:lstStyle/>
              <a:p>
                <a:pPr algn="ctr" defTabSz="748090"/>
                <a:endParaRPr lang="en-US" sz="716" b="1" dirty="0">
                  <a:solidFill>
                    <a:srgbClr val="000000"/>
                  </a:solidFill>
                  <a:cs typeface="Calibri"/>
                </a:endParaRPr>
              </a:p>
            </p:txBody>
          </p:sp>
          <p:sp>
            <p:nvSpPr>
              <p:cNvPr id="65" name="Oval 64"/>
              <p:cNvSpPr/>
              <p:nvPr/>
            </p:nvSpPr>
            <p:spPr>
              <a:xfrm>
                <a:off x="661798" y="8368766"/>
                <a:ext cx="1384452" cy="1384452"/>
              </a:xfrm>
              <a:prstGeom prst="ellipse">
                <a:avLst/>
              </a:prstGeom>
              <a:noFill/>
              <a:ln w="9525" cap="flat" cmpd="sng" algn="ctr">
                <a:noFill/>
                <a:prstDash val="solid"/>
              </a:ln>
              <a:effectLst/>
            </p:spPr>
            <p:txBody>
              <a:bodyPr lIns="0" tIns="0" rIns="0" bIns="0" rtlCol="0" anchor="ctr"/>
              <a:lstStyle/>
              <a:p>
                <a:pPr algn="ctr" defTabSz="748090"/>
                <a:r>
                  <a:rPr lang="en-US" sz="716" b="1" dirty="0">
                    <a:solidFill>
                      <a:srgbClr val="000000"/>
                    </a:solidFill>
                    <a:cs typeface="Calibri"/>
                  </a:rPr>
                  <a:t>Large Payers</a:t>
                </a:r>
              </a:p>
              <a:p>
                <a:pPr algn="ctr" defTabSz="748090"/>
                <a:r>
                  <a:rPr lang="en-US" sz="716" b="1" dirty="0">
                    <a:solidFill>
                      <a:srgbClr val="000000"/>
                    </a:solidFill>
                    <a:cs typeface="Calibri"/>
                  </a:rPr>
                  <a:t>(Governments</a:t>
                </a:r>
                <a:br>
                  <a:rPr lang="en-US" sz="716" b="1" dirty="0">
                    <a:solidFill>
                      <a:srgbClr val="000000"/>
                    </a:solidFill>
                    <a:cs typeface="Calibri"/>
                  </a:rPr>
                </a:br>
                <a:r>
                  <a:rPr lang="en-US" sz="716" b="1" dirty="0">
                    <a:solidFill>
                      <a:srgbClr val="000000"/>
                    </a:solidFill>
                    <a:cs typeface="Calibri"/>
                  </a:rPr>
                  <a:t>Employers</a:t>
                </a:r>
              </a:p>
              <a:p>
                <a:pPr algn="ctr" defTabSz="748090"/>
                <a:r>
                  <a:rPr lang="en-US" sz="716" b="1" dirty="0">
                    <a:solidFill>
                      <a:srgbClr val="000000"/>
                    </a:solidFill>
                    <a:cs typeface="Calibri"/>
                  </a:rPr>
                  <a:t>NGOs)</a:t>
                </a:r>
              </a:p>
            </p:txBody>
          </p:sp>
        </p:grpSp>
      </p:grpSp>
      <p:pic>
        <p:nvPicPr>
          <p:cNvPr id="118" name="Picture 117" descr="https://cdn1.iconfinder.com/data/icons/MetroStation-PNG/128/MB__home.png">
            <a:hlinkClick r:id="rId2" action="ppaction://hlinksldjump"/>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84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19</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MANAGE MY ACCOUNT – Rename an Account </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889" y="1858971"/>
            <a:ext cx="1329001" cy="1596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75" y="1858971"/>
            <a:ext cx="1336033" cy="160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084" y="1858971"/>
            <a:ext cx="1314937" cy="161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889" y="3965591"/>
            <a:ext cx="1321969" cy="1575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4675" y="3958559"/>
            <a:ext cx="1329000" cy="158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746" y="1369653"/>
            <a:ext cx="1789516" cy="417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Elbow Connector 7"/>
          <p:cNvCxnSpPr>
            <a:stCxn id="4099" idx="2"/>
            <a:endCxn id="9" idx="0"/>
          </p:cNvCxnSpPr>
          <p:nvPr/>
        </p:nvCxnSpPr>
        <p:spPr>
          <a:xfrm rot="5400000">
            <a:off x="4430039" y="1968077"/>
            <a:ext cx="496350" cy="3498679"/>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5641580" y="1095440"/>
            <a:ext cx="1571946" cy="763531"/>
            <a:chOff x="5544054" y="1095440"/>
            <a:chExt cx="1571946" cy="763531"/>
          </a:xfrm>
        </p:grpSpPr>
        <p:sp>
          <p:nvSpPr>
            <p:cNvPr id="12" name="Rectangle 11"/>
            <p:cNvSpPr/>
            <p:nvPr/>
          </p:nvSpPr>
          <p:spPr bwMode="auto">
            <a:xfrm>
              <a:off x="5544054" y="1095440"/>
              <a:ext cx="1571946" cy="47261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can name the account anything</a:t>
              </a:r>
            </a:p>
          </p:txBody>
        </p:sp>
        <p:cxnSp>
          <p:nvCxnSpPr>
            <p:cNvPr id="14" name="Straight Arrow Connector 13"/>
            <p:cNvCxnSpPr>
              <a:stCxn id="12" idx="2"/>
              <a:endCxn id="4099" idx="0"/>
            </p:cNvCxnSpPr>
            <p:nvPr/>
          </p:nvCxnSpPr>
          <p:spPr>
            <a:xfrm>
              <a:off x="6330027" y="1568052"/>
              <a:ext cx="0" cy="29091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6" name="Picture 15" descr="https://cdn1.iconfinder.com/data/icons/MetroStation-PNG/128/MB__home.png">
            <a:hlinkClick r:id="rId9" action="ppaction://hlinksldjump"/>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20</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MANAGE MY ACCOUNT – Change Primary Account</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153" y="1858971"/>
            <a:ext cx="1332965" cy="1600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142" y="1861261"/>
            <a:ext cx="1311807" cy="1572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70" y="1854207"/>
            <a:ext cx="1325913" cy="1579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153" y="3960892"/>
            <a:ext cx="1325913" cy="1579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3142" y="3960892"/>
            <a:ext cx="1332965" cy="1593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747" y="1379178"/>
            <a:ext cx="1812606" cy="416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Elbow Connector 5"/>
          <p:cNvCxnSpPr>
            <a:stCxn id="1031" idx="2"/>
            <a:endCxn id="1032" idx="0"/>
          </p:cNvCxnSpPr>
          <p:nvPr/>
        </p:nvCxnSpPr>
        <p:spPr>
          <a:xfrm rot="5400000">
            <a:off x="4576482" y="1921647"/>
            <a:ext cx="526874" cy="3551617"/>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997438" y="1006868"/>
            <a:ext cx="1705510" cy="854393"/>
            <a:chOff x="4007712" y="1006868"/>
            <a:chExt cx="1705510" cy="854393"/>
          </a:xfrm>
        </p:grpSpPr>
        <p:sp>
          <p:nvSpPr>
            <p:cNvPr id="7" name="Rectangle 6"/>
            <p:cNvSpPr/>
            <p:nvPr/>
          </p:nvSpPr>
          <p:spPr bwMode="auto">
            <a:xfrm>
              <a:off x="4007712" y="1006868"/>
              <a:ext cx="1705510" cy="58562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The primary account will be transacted with when a person’s phone # is used.</a:t>
              </a:r>
            </a:p>
          </p:txBody>
        </p:sp>
        <p:cxnSp>
          <p:nvCxnSpPr>
            <p:cNvPr id="9" name="Straight Arrow Connector 8"/>
            <p:cNvCxnSpPr>
              <a:stCxn id="7" idx="2"/>
              <a:endCxn id="1030" idx="0"/>
            </p:cNvCxnSpPr>
            <p:nvPr/>
          </p:nvCxnSpPr>
          <p:spPr>
            <a:xfrm>
              <a:off x="4860467" y="1592495"/>
              <a:ext cx="8853" cy="2687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5" name="Picture 14" descr="https://cdn1.iconfinder.com/data/icons/MetroStation-PNG/128/MB__home.png">
            <a:hlinkClick r:id="rId9" action="ppaction://hlinksldjump"/>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7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SEND MONEY TO ANYONE</a:t>
            </a:r>
          </a:p>
          <a:p>
            <a:pPr marL="514350" indent="-514350">
              <a:buClr>
                <a:schemeClr val="bg1"/>
              </a:buClr>
              <a:buFont typeface="+mj-lt"/>
              <a:buAutoNum type="romanUcPeriod"/>
            </a:pPr>
            <a:r>
              <a:rPr lang="en-US" sz="2000" dirty="0">
                <a:hlinkClick r:id="rId2" action="ppaction://hlinksldjump"/>
              </a:rPr>
              <a:t>Send Money to Anyone</a:t>
            </a:r>
            <a:endParaRPr lang="en-US" dirty="0"/>
          </a:p>
        </p:txBody>
      </p:sp>
      <p:pic>
        <p:nvPicPr>
          <p:cNvPr id="3" name="Picture 2" descr="https://cdn1.iconfinder.com/data/icons/MetroStation-PNG/128/MB__home.png">
            <a:hlinkClick r:id="rId3" action="ppaction://hlinksldjump"/>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40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SEND MONEY TO ANYONE</a:t>
            </a:r>
          </a:p>
        </p:txBody>
      </p:sp>
      <p:sp>
        <p:nvSpPr>
          <p:cNvPr id="4" name="Slide Number Placeholder 3"/>
          <p:cNvSpPr>
            <a:spLocks noGrp="1"/>
          </p:cNvSpPr>
          <p:nvPr>
            <p:ph type="sldNum" sz="quarter" idx="4294967295"/>
          </p:nvPr>
        </p:nvSpPr>
        <p:spPr>
          <a:xfrm>
            <a:off x="8607794" y="6491706"/>
            <a:ext cx="536206" cy="366295"/>
          </a:xfrm>
        </p:spPr>
        <p:txBody>
          <a:bodyPr/>
          <a:lstStyle/>
          <a:p>
            <a:fld id="{CEA59029-AE63-4CEF-B691-D4488B176AF2}" type="slidenum">
              <a:rPr lang="en-US" smtClean="0">
                <a:solidFill>
                  <a:prstClr val="black">
                    <a:tint val="75000"/>
                  </a:prstClr>
                </a:solidFill>
              </a:rPr>
              <a:pPr/>
              <a:t>22</a:t>
            </a:fld>
            <a:endParaRPr lang="en-US" dirty="0">
              <a:solidFill>
                <a:prstClr val="black">
                  <a:tint val="75000"/>
                </a:prstClr>
              </a:solidFill>
            </a:endParaRPr>
          </a:p>
        </p:txBody>
      </p:sp>
      <p:grpSp>
        <p:nvGrpSpPr>
          <p:cNvPr id="8" name="Group 7"/>
          <p:cNvGrpSpPr/>
          <p:nvPr/>
        </p:nvGrpSpPr>
        <p:grpSpPr>
          <a:xfrm>
            <a:off x="5595680" y="1114568"/>
            <a:ext cx="1783080" cy="755234"/>
            <a:chOff x="5595680" y="1114568"/>
            <a:chExt cx="1783080" cy="755234"/>
          </a:xfrm>
        </p:grpSpPr>
        <p:sp>
          <p:nvSpPr>
            <p:cNvPr id="24" name="Rectangle 23"/>
            <p:cNvSpPr/>
            <p:nvPr/>
          </p:nvSpPr>
          <p:spPr>
            <a:xfrm>
              <a:off x="5595680" y="1114568"/>
              <a:ext cx="1783080" cy="5159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Recipient’s name is shown to reduce errors</a:t>
              </a:r>
            </a:p>
          </p:txBody>
        </p:sp>
        <p:cxnSp>
          <p:nvCxnSpPr>
            <p:cNvPr id="28" name="Straight Arrow Connector 27"/>
            <p:cNvCxnSpPr/>
            <p:nvPr/>
          </p:nvCxnSpPr>
          <p:spPr>
            <a:xfrm>
              <a:off x="5877620" y="1630506"/>
              <a:ext cx="0" cy="23929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2253830" y="1114568"/>
            <a:ext cx="2408486" cy="755237"/>
            <a:chOff x="2253830" y="1114568"/>
            <a:chExt cx="2408486" cy="755237"/>
          </a:xfrm>
        </p:grpSpPr>
        <p:sp>
          <p:nvSpPr>
            <p:cNvPr id="29" name="Rectangle 28"/>
            <p:cNvSpPr/>
            <p:nvPr/>
          </p:nvSpPr>
          <p:spPr>
            <a:xfrm>
              <a:off x="2253830" y="1114568"/>
              <a:ext cx="2408486" cy="51593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System stores most frequent recipients to reduce data entry and reduce errors</a:t>
              </a:r>
            </a:p>
          </p:txBody>
        </p:sp>
        <p:cxnSp>
          <p:nvCxnSpPr>
            <p:cNvPr id="31" name="Straight Arrow Connector 30"/>
            <p:cNvCxnSpPr/>
            <p:nvPr/>
          </p:nvCxnSpPr>
          <p:spPr>
            <a:xfrm>
              <a:off x="2787230" y="1630506"/>
              <a:ext cx="0" cy="23929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9" name="Down Arrow 18">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88" y="1372538"/>
            <a:ext cx="1791828" cy="412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30" y="1887857"/>
            <a:ext cx="1300085" cy="154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081" y="1887857"/>
            <a:ext cx="1293349" cy="154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7912" y="1888744"/>
            <a:ext cx="1286614" cy="155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3830" y="3655365"/>
            <a:ext cx="1286614" cy="1569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6981839" y="1887857"/>
            <a:ext cx="1279875" cy="1755510"/>
            <a:chOff x="7052961" y="2040409"/>
            <a:chExt cx="1279875" cy="1755510"/>
          </a:xfrm>
        </p:grpSpPr>
        <p:pic>
          <p:nvPicPr>
            <p:cNvPr id="1032"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1564" r="1003" b="33625"/>
            <a:stretch/>
          </p:blipFill>
          <p:spPr bwMode="auto">
            <a:xfrm>
              <a:off x="7052962" y="2040409"/>
              <a:ext cx="1279874" cy="1064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t="47795"/>
            <a:stretch/>
          </p:blipFill>
          <p:spPr bwMode="auto">
            <a:xfrm>
              <a:off x="7052961" y="2980056"/>
              <a:ext cx="1279875" cy="81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7130225" y="2515751"/>
              <a:ext cx="824172" cy="113449"/>
            </a:xfrm>
            <a:prstGeom prst="rect">
              <a:avLst/>
            </a:prstGeom>
            <a:solidFill>
              <a:srgbClr val="FFC000">
                <a:alpha val="49000"/>
              </a:srgb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21" name="Rectangle 20"/>
            <p:cNvSpPr/>
            <p:nvPr/>
          </p:nvSpPr>
          <p:spPr bwMode="auto">
            <a:xfrm>
              <a:off x="7130152" y="2629201"/>
              <a:ext cx="281407" cy="113449"/>
            </a:xfrm>
            <a:prstGeom prst="rect">
              <a:avLst/>
            </a:prstGeom>
            <a:solidFill>
              <a:srgbClr val="FFC000">
                <a:alpha val="49000"/>
              </a:srgb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9" name="Group 8"/>
          <p:cNvGrpSpPr/>
          <p:nvPr/>
        </p:nvGrpSpPr>
        <p:grpSpPr>
          <a:xfrm>
            <a:off x="7115067" y="2476649"/>
            <a:ext cx="1613286" cy="1963483"/>
            <a:chOff x="7115067" y="2476649"/>
            <a:chExt cx="1613286" cy="1963483"/>
          </a:xfrm>
        </p:grpSpPr>
        <p:sp>
          <p:nvSpPr>
            <p:cNvPr id="22" name="Rectangle 21"/>
            <p:cNvSpPr/>
            <p:nvPr/>
          </p:nvSpPr>
          <p:spPr>
            <a:xfrm>
              <a:off x="7115067" y="3940072"/>
              <a:ext cx="1613286" cy="50006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Fee is shown before transaction is finalized</a:t>
              </a:r>
            </a:p>
          </p:txBody>
        </p:sp>
        <p:cxnSp>
          <p:nvCxnSpPr>
            <p:cNvPr id="2061" name="Straight Arrow Connector 2060"/>
            <p:cNvCxnSpPr>
              <a:stCxn id="22" idx="0"/>
            </p:cNvCxnSpPr>
            <p:nvPr/>
          </p:nvCxnSpPr>
          <p:spPr>
            <a:xfrm flipH="1" flipV="1">
              <a:off x="7713861" y="2476649"/>
              <a:ext cx="207849" cy="146342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bwMode="auto">
          <a:xfrm>
            <a:off x="421241" y="5774076"/>
            <a:ext cx="2866489" cy="71763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Money can be sent to any user, regardless of which DFSP their account is on</a:t>
            </a:r>
          </a:p>
        </p:txBody>
      </p:sp>
      <p:pic>
        <p:nvPicPr>
          <p:cNvPr id="25" name="Picture 24" descr="https://cdn1.iconfinder.com/data/icons/MetroStation-PNG/128/MB__home.png">
            <a:hlinkClick r:id="rId10" action="ppaction://hlinksldjump"/>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1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MERCHANT TRANSACTIONS BY PAYMENT TYPE</a:t>
            </a:r>
          </a:p>
          <a:p>
            <a:pPr marL="514350" indent="-514350">
              <a:buClr>
                <a:schemeClr val="bg1"/>
              </a:buClr>
              <a:buFont typeface="+mj-lt"/>
              <a:buAutoNum type="romanUcPeriod"/>
            </a:pPr>
            <a:r>
              <a:rPr lang="en-US" sz="2000" dirty="0">
                <a:hlinkClick r:id="rId2" action="ppaction://hlinksldjump"/>
              </a:rPr>
              <a:t>Buy Goods – </a:t>
            </a:r>
            <a:r>
              <a:rPr lang="en-US" sz="2000" dirty="0" err="1">
                <a:hlinkClick r:id="rId2" action="ppaction://hlinksldjump"/>
              </a:rPr>
              <a:t>mWallet</a:t>
            </a:r>
            <a:endParaRPr lang="en-US" sz="2000" dirty="0"/>
          </a:p>
          <a:p>
            <a:pPr marL="514350" indent="-514350">
              <a:buClr>
                <a:schemeClr val="bg1"/>
              </a:buClr>
              <a:buFont typeface="+mj-lt"/>
              <a:buAutoNum type="romanUcPeriod"/>
            </a:pPr>
            <a:r>
              <a:rPr lang="en-US" sz="2000" dirty="0">
                <a:hlinkClick r:id="rId3" action="ppaction://hlinksldjump"/>
              </a:rPr>
              <a:t>Buy Goods – Voucher</a:t>
            </a:r>
            <a:endParaRPr lang="en-US" dirty="0"/>
          </a:p>
          <a:p>
            <a:pPr marL="342900" indent="-342900">
              <a:buFont typeface="Arial" panose="020B0604020202020204" pitchFamily="34" charset="0"/>
              <a:buChar char="•"/>
            </a:pPr>
            <a:endParaRPr lang="en-US" dirty="0"/>
          </a:p>
        </p:txBody>
      </p:sp>
      <p:pic>
        <p:nvPicPr>
          <p:cNvPr id="3" name="Picture 2" descr="https://cdn1.iconfinder.com/data/icons/MetroStation-PNG/128/MB__home.png">
            <a:hlinkClick r:id="rId4" action="ppaction://hlinksldjump"/>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p:cNvSpPr txBox="1">
            <a:spLocks/>
          </p:cNvSpPr>
          <p:nvPr/>
        </p:nvSpPr>
        <p:spPr bwMode="gray">
          <a:xfrm>
            <a:off x="256846" y="2508785"/>
            <a:ext cx="5113953" cy="683684"/>
          </a:xfrm>
          <a:prstGeom prst="rect">
            <a:avLst/>
          </a:prstGeom>
        </p:spPr>
        <p:txBody>
          <a:bodyPr/>
          <a:lstStyle>
            <a:lvl1pPr marL="0" indent="0" algn="l" defTabSz="457200" rtl="0" eaLnBrk="1" latinLnBrk="0" hangingPunct="1">
              <a:spcBef>
                <a:spcPct val="20000"/>
              </a:spcBef>
              <a:buClr>
                <a:schemeClr val="accent2"/>
              </a:buClr>
              <a:buFont typeface="Arial"/>
              <a:buNone/>
              <a:defRPr sz="2400" kern="1200">
                <a:solidFill>
                  <a:schemeClr val="bg1"/>
                </a:solidFill>
                <a:latin typeface="Arial"/>
                <a:ea typeface="+mn-ea"/>
                <a:cs typeface="Arial"/>
              </a:defRPr>
            </a:lvl1pPr>
            <a:lvl2pPr marL="742950" indent="-28575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Clr>
                <a:schemeClr val="accent2"/>
              </a:buClr>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ALTERNATE VALIDATION METHODS</a:t>
            </a:r>
          </a:p>
          <a:p>
            <a:pPr marL="514350" indent="-514350">
              <a:buClr>
                <a:schemeClr val="bg1"/>
              </a:buClr>
              <a:buFont typeface="+mj-lt"/>
              <a:buAutoNum type="romanUcPeriod"/>
            </a:pPr>
            <a:r>
              <a:rPr lang="en-US" sz="2000" dirty="0">
                <a:hlinkClick r:id="rId7" action="ppaction://hlinksldjump"/>
              </a:rPr>
              <a:t>Merchant’s Phone</a:t>
            </a:r>
            <a:endParaRPr lang="en-US" sz="2000" dirty="0"/>
          </a:p>
          <a:p>
            <a:pPr marL="514350" indent="-514350">
              <a:buClr>
                <a:schemeClr val="bg1"/>
              </a:buClr>
              <a:buFont typeface="+mj-lt"/>
              <a:buAutoNum type="romanUcPeriod"/>
            </a:pPr>
            <a:r>
              <a:rPr lang="en-US" sz="2000" u="sng" dirty="0">
                <a:hlinkClick r:id="rId8" action="ppaction://hlinksldjump"/>
              </a:rPr>
              <a:t>POS</a:t>
            </a:r>
            <a:endParaRPr lang="en-US" sz="2000" u="sng" dirty="0"/>
          </a:p>
          <a:p>
            <a:pPr marL="514350" indent="-514350">
              <a:buClr>
                <a:schemeClr val="bg1"/>
              </a:buClr>
              <a:buFont typeface="+mj-lt"/>
              <a:buAutoNum type="romanUcPeriod"/>
            </a:pPr>
            <a:r>
              <a:rPr lang="en-US" sz="2000" dirty="0">
                <a:hlinkClick r:id="rId9" action="ppaction://hlinksldjump"/>
              </a:rPr>
              <a:t>Biometric Verification</a:t>
            </a:r>
            <a:endParaRPr lang="en-US" dirty="0"/>
          </a:p>
          <a:p>
            <a:pPr marL="514350" indent="-514350">
              <a:buClr>
                <a:schemeClr val="bg1"/>
              </a:buClr>
              <a:buFont typeface="+mj-lt"/>
              <a:buAutoNum type="romanUcPeriod"/>
            </a:pPr>
            <a:endParaRPr lang="en-US" dirty="0"/>
          </a:p>
        </p:txBody>
      </p:sp>
    </p:spTree>
    <p:extLst>
      <p:ext uri="{BB962C8B-B14F-4D97-AF65-F5344CB8AC3E}">
        <p14:creationId xmlns:p14="http://schemas.microsoft.com/office/powerpoint/2010/main" val="21891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BUY GOODS – Validate on Customer Phone</a:t>
            </a:r>
          </a:p>
        </p:txBody>
      </p:sp>
      <p:sp>
        <p:nvSpPr>
          <p:cNvPr id="4" name="Slide Number Placeholder 3"/>
          <p:cNvSpPr>
            <a:spLocks noGrp="1"/>
          </p:cNvSpPr>
          <p:nvPr>
            <p:ph type="sldNum" sz="quarter" idx="4294967295"/>
          </p:nvPr>
        </p:nvSpPr>
        <p:spPr>
          <a:xfrm>
            <a:off x="8607794" y="6491706"/>
            <a:ext cx="536206" cy="366295"/>
          </a:xfrm>
        </p:spPr>
        <p:txBody>
          <a:bodyPr/>
          <a:lstStyle/>
          <a:p>
            <a:fld id="{CEA59029-AE63-4CEF-B691-D4488B176AF2}" type="slidenum">
              <a:rPr lang="en-US" smtClean="0">
                <a:solidFill>
                  <a:prstClr val="black">
                    <a:tint val="75000"/>
                  </a:prstClr>
                </a:solidFill>
              </a:rPr>
              <a:pPr/>
              <a:t>24</a:t>
            </a:fld>
            <a:endParaRPr lang="en-US" dirty="0">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983"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99264" y="1604218"/>
            <a:ext cx="1285875" cy="2286000"/>
            <a:chOff x="152401" y="1696674"/>
            <a:chExt cx="1285875" cy="2286000"/>
          </a:xfrm>
        </p:grpSpPr>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69667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bwMode="auto">
            <a:xfrm>
              <a:off x="232043" y="2004555"/>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939"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313435" y="3134679"/>
            <a:ext cx="512064"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57"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513"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121"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93" y="4198986"/>
            <a:ext cx="1217415" cy="144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0096" y="419898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p:nvPr/>
        </p:nvCxnSpPr>
        <p:spPr>
          <a:xfrm flipV="1">
            <a:off x="4654749" y="5086350"/>
            <a:ext cx="1469764" cy="42862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681057" y="834942"/>
            <a:ext cx="2438934" cy="1965408"/>
            <a:chOff x="4681057" y="834942"/>
            <a:chExt cx="2438934" cy="1965408"/>
          </a:xfrm>
        </p:grpSpPr>
        <p:sp>
          <p:nvSpPr>
            <p:cNvPr id="2" name="Rectangle 1"/>
            <p:cNvSpPr/>
            <p:nvPr/>
          </p:nvSpPr>
          <p:spPr bwMode="auto">
            <a:xfrm>
              <a:off x="4681057" y="834942"/>
              <a:ext cx="2438934" cy="63756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If customer has valid voucher then Merchant is given option to accept Voucher or </a:t>
              </a:r>
              <a:r>
                <a:rPr lang="en-US" sz="1000" dirty="0" err="1">
                  <a:solidFill>
                    <a:schemeClr val="bg1"/>
                  </a:solidFill>
                </a:rPr>
                <a:t>mWallet</a:t>
              </a:r>
              <a:r>
                <a:rPr lang="en-US" sz="1000" dirty="0">
                  <a:solidFill>
                    <a:schemeClr val="bg1"/>
                  </a:solidFill>
                </a:rPr>
                <a:t> as payment type</a:t>
              </a:r>
            </a:p>
          </p:txBody>
        </p:sp>
        <p:cxnSp>
          <p:nvCxnSpPr>
            <p:cNvPr id="20" name="Straight Arrow Connector 19"/>
            <p:cNvCxnSpPr/>
            <p:nvPr/>
          </p:nvCxnSpPr>
          <p:spPr>
            <a:xfrm flipH="1">
              <a:off x="5572125" y="1472505"/>
              <a:ext cx="328399" cy="13278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3247939" y="834942"/>
            <a:ext cx="1285875" cy="2299737"/>
            <a:chOff x="3247939" y="834942"/>
            <a:chExt cx="1285875" cy="2299737"/>
          </a:xfrm>
        </p:grpSpPr>
        <p:sp>
          <p:nvSpPr>
            <p:cNvPr id="12" name="Rectangle 11"/>
            <p:cNvSpPr/>
            <p:nvPr/>
          </p:nvSpPr>
          <p:spPr bwMode="auto">
            <a:xfrm>
              <a:off x="3247939" y="834942"/>
              <a:ext cx="1285875"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chooses to approve transaction via USSD method</a:t>
              </a:r>
            </a:p>
          </p:txBody>
        </p:sp>
        <p:cxnSp>
          <p:nvCxnSpPr>
            <p:cNvPr id="22" name="Straight Arrow Connector 21"/>
            <p:cNvCxnSpPr>
              <a:stCxn id="12" idx="2"/>
            </p:cNvCxnSpPr>
            <p:nvPr/>
          </p:nvCxnSpPr>
          <p:spPr>
            <a:xfrm flipH="1">
              <a:off x="3647326" y="1438949"/>
              <a:ext cx="243551" cy="169573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bwMode="auto">
          <a:xfrm>
            <a:off x="261329" y="5960384"/>
            <a:ext cx="1361743" cy="52460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selects from pending transactions</a:t>
            </a:r>
          </a:p>
        </p:txBody>
      </p:sp>
      <p:cxnSp>
        <p:nvCxnSpPr>
          <p:cNvPr id="21" name="Elbow Connector 20"/>
          <p:cNvCxnSpPr>
            <a:stCxn id="1028" idx="2"/>
            <a:endCxn id="1029" idx="0"/>
          </p:cNvCxnSpPr>
          <p:nvPr/>
        </p:nvCxnSpPr>
        <p:spPr>
          <a:xfrm rot="5400000">
            <a:off x="4416246" y="416173"/>
            <a:ext cx="308768" cy="7256858"/>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787983" y="834942"/>
            <a:ext cx="1285875" cy="769276"/>
            <a:chOff x="1787983" y="834942"/>
            <a:chExt cx="1285875" cy="769276"/>
          </a:xfrm>
        </p:grpSpPr>
        <p:sp>
          <p:nvSpPr>
            <p:cNvPr id="10" name="Rectangle 9"/>
            <p:cNvSpPr/>
            <p:nvPr/>
          </p:nvSpPr>
          <p:spPr bwMode="auto">
            <a:xfrm>
              <a:off x="1787983" y="834942"/>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inputs customer phone # or Alt ID</a:t>
              </a:r>
            </a:p>
          </p:txBody>
        </p:sp>
        <p:cxnSp>
          <p:nvCxnSpPr>
            <p:cNvPr id="28" name="Straight Arrow Connector 27"/>
            <p:cNvCxnSpPr>
              <a:stCxn id="10" idx="2"/>
              <a:endCxn id="5" idx="0"/>
            </p:cNvCxnSpPr>
            <p:nvPr/>
          </p:nvCxnSpPr>
          <p:spPr>
            <a:xfrm>
              <a:off x="2430921" y="1355059"/>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299264" y="834942"/>
            <a:ext cx="1285875" cy="769276"/>
            <a:chOff x="299264" y="834942"/>
            <a:chExt cx="1285875" cy="769276"/>
          </a:xfrm>
        </p:grpSpPr>
        <p:sp>
          <p:nvSpPr>
            <p:cNvPr id="9" name="Rectangle 8"/>
            <p:cNvSpPr/>
            <p:nvPr/>
          </p:nvSpPr>
          <p:spPr bwMode="auto">
            <a:xfrm>
              <a:off x="299264" y="834942"/>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initiates transaction</a:t>
              </a:r>
            </a:p>
          </p:txBody>
        </p:sp>
        <p:cxnSp>
          <p:nvCxnSpPr>
            <p:cNvPr id="30" name="Straight Arrow Connector 29"/>
            <p:cNvCxnSpPr>
              <a:stCxn id="9" idx="2"/>
              <a:endCxn id="7" idx="0"/>
            </p:cNvCxnSpPr>
            <p:nvPr/>
          </p:nvCxnSpPr>
          <p:spPr>
            <a:xfrm>
              <a:off x="942202" y="1355059"/>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7535573" y="845216"/>
            <a:ext cx="1334794" cy="1587001"/>
            <a:chOff x="7535573" y="845216"/>
            <a:chExt cx="1334794" cy="1587001"/>
          </a:xfrm>
        </p:grpSpPr>
        <p:sp>
          <p:nvSpPr>
            <p:cNvPr id="36" name="Rectangle 35"/>
            <p:cNvSpPr/>
            <p:nvPr/>
          </p:nvSpPr>
          <p:spPr bwMode="auto">
            <a:xfrm>
              <a:off x="7535573" y="845216"/>
              <a:ext cx="1334794"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waits for customer to approve via USSD</a:t>
              </a:r>
            </a:p>
          </p:txBody>
        </p:sp>
        <p:cxnSp>
          <p:nvCxnSpPr>
            <p:cNvPr id="41" name="Straight Arrow Connector 40"/>
            <p:cNvCxnSpPr>
              <a:stCxn id="36" idx="2"/>
            </p:cNvCxnSpPr>
            <p:nvPr/>
          </p:nvCxnSpPr>
          <p:spPr>
            <a:xfrm>
              <a:off x="8202970" y="1449223"/>
              <a:ext cx="505065" cy="98299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bwMode="auto">
          <a:xfrm>
            <a:off x="1783201" y="6224466"/>
            <a:ext cx="1433118" cy="50510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reviews amount and fees, approves with PIN</a:t>
            </a:r>
          </a:p>
        </p:txBody>
      </p:sp>
      <p:sp>
        <p:nvSpPr>
          <p:cNvPr id="54" name="Down Arrow 53">
            <a:hlinkClick r:id="rId10"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55" name="Picture 54" descr="https://cdn1.iconfinder.com/data/icons/MetroStation-PNG/128/MB__home.png">
            <a:hlinkClick r:id="rId11" action="ppaction://hlinksldjump"/>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4"/>
          <a:stretch>
            <a:fillRect/>
          </a:stretch>
        </p:blipFill>
        <p:spPr>
          <a:xfrm>
            <a:off x="353214" y="4215896"/>
            <a:ext cx="1174897" cy="1417220"/>
          </a:xfrm>
          <a:prstGeom prst="rect">
            <a:avLst/>
          </a:prstGeom>
        </p:spPr>
      </p:pic>
      <p:pic>
        <p:nvPicPr>
          <p:cNvPr id="24" name="Picture 23"/>
          <p:cNvPicPr>
            <a:picLocks noChangeAspect="1"/>
          </p:cNvPicPr>
          <p:nvPr/>
        </p:nvPicPr>
        <p:blipFill>
          <a:blip r:embed="rId15"/>
          <a:stretch>
            <a:fillRect/>
          </a:stretch>
        </p:blipFill>
        <p:spPr>
          <a:xfrm>
            <a:off x="1837522" y="4201195"/>
            <a:ext cx="1178989" cy="1157422"/>
          </a:xfrm>
          <a:prstGeom prst="rect">
            <a:avLst/>
          </a:prstGeom>
        </p:spPr>
      </p:pic>
      <p:pic>
        <p:nvPicPr>
          <p:cNvPr id="29" name="Picture 28"/>
          <p:cNvPicPr>
            <a:picLocks noChangeAspect="1"/>
          </p:cNvPicPr>
          <p:nvPr/>
        </p:nvPicPr>
        <p:blipFill>
          <a:blip r:embed="rId16"/>
          <a:stretch>
            <a:fillRect/>
          </a:stretch>
        </p:blipFill>
        <p:spPr>
          <a:xfrm>
            <a:off x="1836536" y="4938691"/>
            <a:ext cx="1169172" cy="1147784"/>
          </a:xfrm>
          <a:prstGeom prst="rect">
            <a:avLst/>
          </a:prstGeom>
        </p:spPr>
      </p:pic>
      <p:sp>
        <p:nvSpPr>
          <p:cNvPr id="38" name="TextBox 37"/>
          <p:cNvSpPr txBox="1"/>
          <p:nvPr/>
        </p:nvSpPr>
        <p:spPr>
          <a:xfrm>
            <a:off x="1888730" y="5833787"/>
            <a:ext cx="800407" cy="215444"/>
          </a:xfrm>
          <a:prstGeom prst="rect">
            <a:avLst/>
          </a:prstGeom>
          <a:noFill/>
        </p:spPr>
        <p:txBody>
          <a:bodyPr wrap="square" rtlCol="0">
            <a:spAutoFit/>
          </a:bodyPr>
          <a:lstStyle/>
          <a:p>
            <a:r>
              <a:rPr lang="en-US" sz="800" dirty="0"/>
              <a:t>xxxx</a:t>
            </a:r>
          </a:p>
        </p:txBody>
      </p:sp>
      <p:cxnSp>
        <p:nvCxnSpPr>
          <p:cNvPr id="25" name="Straight Arrow Connector 24"/>
          <p:cNvCxnSpPr>
            <a:stCxn id="23" idx="0"/>
          </p:cNvCxnSpPr>
          <p:nvPr/>
        </p:nvCxnSpPr>
        <p:spPr>
          <a:xfrm flipH="1" flipV="1">
            <a:off x="883478" y="4995301"/>
            <a:ext cx="58723" cy="96508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0"/>
          </p:cNvCxnSpPr>
          <p:nvPr/>
        </p:nvCxnSpPr>
        <p:spPr>
          <a:xfrm flipH="1" flipV="1">
            <a:off x="2383846" y="5960384"/>
            <a:ext cx="115914" cy="26408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17"/>
          <a:stretch>
            <a:fillRect/>
          </a:stretch>
        </p:blipFill>
        <p:spPr>
          <a:xfrm>
            <a:off x="3416575" y="4201195"/>
            <a:ext cx="1238174" cy="1455793"/>
          </a:xfrm>
          <a:prstGeom prst="rect">
            <a:avLst/>
          </a:prstGeom>
        </p:spPr>
      </p:pic>
    </p:spTree>
    <p:extLst>
      <p:ext uri="{BB962C8B-B14F-4D97-AF65-F5344CB8AC3E}">
        <p14:creationId xmlns:p14="http://schemas.microsoft.com/office/powerpoint/2010/main" val="303846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BUY GOODS – Voucher: Validate on Customer Phone</a:t>
            </a:r>
          </a:p>
        </p:txBody>
      </p:sp>
      <p:sp>
        <p:nvSpPr>
          <p:cNvPr id="4" name="Slide Number Placeholder 3"/>
          <p:cNvSpPr>
            <a:spLocks noGrp="1"/>
          </p:cNvSpPr>
          <p:nvPr>
            <p:ph type="sldNum" sz="quarter" idx="4294967295"/>
          </p:nvPr>
        </p:nvSpPr>
        <p:spPr>
          <a:xfrm>
            <a:off x="8607794" y="6491706"/>
            <a:ext cx="536206" cy="366295"/>
          </a:xfrm>
        </p:spPr>
        <p:txBody>
          <a:bodyPr/>
          <a:lstStyle/>
          <a:p>
            <a:fld id="{CEA59029-AE63-4CEF-B691-D4488B176AF2}" type="slidenum">
              <a:rPr lang="en-US" smtClean="0">
                <a:solidFill>
                  <a:prstClr val="black">
                    <a:tint val="75000"/>
                  </a:prstClr>
                </a:solidFill>
              </a:rPr>
              <a:pPr/>
              <a:t>25</a:t>
            </a:fld>
            <a:endParaRPr lang="en-US" dirty="0">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983"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99264" y="1604218"/>
            <a:ext cx="1285875" cy="2286000"/>
            <a:chOff x="152401" y="1696674"/>
            <a:chExt cx="1285875" cy="2286000"/>
          </a:xfrm>
        </p:grpSpPr>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69667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bwMode="auto">
            <a:xfrm>
              <a:off x="232043" y="2004555"/>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939"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313435" y="3134679"/>
            <a:ext cx="512064"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057"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513"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121" y="1604218"/>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93" y="4198986"/>
            <a:ext cx="1217415" cy="144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p:cNvGrpSpPr/>
          <p:nvPr/>
        </p:nvGrpSpPr>
        <p:grpSpPr>
          <a:xfrm>
            <a:off x="3282169" y="4198986"/>
            <a:ext cx="1217415" cy="1771902"/>
            <a:chOff x="3327245" y="4215613"/>
            <a:chExt cx="1217415" cy="1771902"/>
          </a:xfrm>
        </p:grpSpPr>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7245" y="4215613"/>
              <a:ext cx="1217415" cy="1440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rotWithShape="1">
            <a:blip r:embed="rId10">
              <a:extLst>
                <a:ext uri="{28A0092B-C50C-407E-A947-70E740481C1C}">
                  <a14:useLocalDpi xmlns:a14="http://schemas.microsoft.com/office/drawing/2010/main" val="0"/>
                </a:ext>
              </a:extLst>
            </a:blip>
            <a:srcRect l="1195" t="43233" r="350"/>
            <a:stretch/>
          </p:blipFill>
          <p:spPr bwMode="auto">
            <a:xfrm>
              <a:off x="3327245" y="5151685"/>
              <a:ext cx="1217415" cy="83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4721660" y="4198986"/>
            <a:ext cx="1204668" cy="1506467"/>
            <a:chOff x="4681057" y="4215613"/>
            <a:chExt cx="1204668" cy="1506467"/>
          </a:xfrm>
        </p:grpSpPr>
        <p:pic>
          <p:nvPicPr>
            <p:cNvPr id="103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1057" y="4215613"/>
              <a:ext cx="1204668" cy="144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rotWithShape="1">
            <a:blip r:embed="rId12">
              <a:extLst>
                <a:ext uri="{28A0092B-C50C-407E-A947-70E740481C1C}">
                  <a14:useLocalDpi xmlns:a14="http://schemas.microsoft.com/office/drawing/2010/main" val="0"/>
                </a:ext>
              </a:extLst>
            </a:blip>
            <a:srcRect l="340" t="69369" r="707"/>
            <a:stretch/>
          </p:blipFill>
          <p:spPr bwMode="auto">
            <a:xfrm>
              <a:off x="4681057" y="5274985"/>
              <a:ext cx="1204668" cy="44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8"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9455" y="4198986"/>
            <a:ext cx="1236537" cy="144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121" y="419898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p:nvPr/>
        </p:nvCxnSpPr>
        <p:spPr>
          <a:xfrm>
            <a:off x="7119991" y="4407613"/>
            <a:ext cx="1487803" cy="60617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681057" y="834942"/>
            <a:ext cx="2438934" cy="1754147"/>
            <a:chOff x="4681057" y="834942"/>
            <a:chExt cx="2438934" cy="1754147"/>
          </a:xfrm>
        </p:grpSpPr>
        <p:sp>
          <p:nvSpPr>
            <p:cNvPr id="2" name="Rectangle 1"/>
            <p:cNvSpPr/>
            <p:nvPr/>
          </p:nvSpPr>
          <p:spPr bwMode="auto">
            <a:xfrm>
              <a:off x="4681057" y="834942"/>
              <a:ext cx="2438934" cy="63756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If customer has valid voucher then Merchant is given option to accept Voucher or </a:t>
              </a:r>
              <a:r>
                <a:rPr lang="en-US" sz="1000" dirty="0" err="1">
                  <a:solidFill>
                    <a:schemeClr val="bg1"/>
                  </a:solidFill>
                </a:rPr>
                <a:t>mWallet</a:t>
              </a:r>
              <a:r>
                <a:rPr lang="en-US" sz="1000" dirty="0">
                  <a:solidFill>
                    <a:schemeClr val="bg1"/>
                  </a:solidFill>
                </a:rPr>
                <a:t> as payment type</a:t>
              </a:r>
            </a:p>
          </p:txBody>
        </p:sp>
        <p:cxnSp>
          <p:nvCxnSpPr>
            <p:cNvPr id="20" name="Straight Arrow Connector 19"/>
            <p:cNvCxnSpPr/>
            <p:nvPr/>
          </p:nvCxnSpPr>
          <p:spPr>
            <a:xfrm flipH="1">
              <a:off x="5323994" y="1472505"/>
              <a:ext cx="576530" cy="111658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3247939" y="834942"/>
            <a:ext cx="1285875" cy="2299737"/>
            <a:chOff x="3247939" y="834942"/>
            <a:chExt cx="1285875" cy="2299737"/>
          </a:xfrm>
        </p:grpSpPr>
        <p:sp>
          <p:nvSpPr>
            <p:cNvPr id="12" name="Rectangle 11"/>
            <p:cNvSpPr/>
            <p:nvPr/>
          </p:nvSpPr>
          <p:spPr bwMode="auto">
            <a:xfrm>
              <a:off x="3247939" y="834942"/>
              <a:ext cx="1285875"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chooses to approve transaction via USSD method</a:t>
              </a:r>
            </a:p>
          </p:txBody>
        </p:sp>
        <p:cxnSp>
          <p:nvCxnSpPr>
            <p:cNvPr id="22" name="Straight Arrow Connector 21"/>
            <p:cNvCxnSpPr>
              <a:stCxn id="12" idx="2"/>
            </p:cNvCxnSpPr>
            <p:nvPr/>
          </p:nvCxnSpPr>
          <p:spPr>
            <a:xfrm flipH="1">
              <a:off x="3647326" y="1438949"/>
              <a:ext cx="243551" cy="169573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61329" y="5481905"/>
            <a:ext cx="1526654" cy="1003081"/>
            <a:chOff x="261329" y="5481905"/>
            <a:chExt cx="1526654" cy="1003081"/>
          </a:xfrm>
        </p:grpSpPr>
        <p:sp>
          <p:nvSpPr>
            <p:cNvPr id="23" name="Rectangle 22"/>
            <p:cNvSpPr/>
            <p:nvPr/>
          </p:nvSpPr>
          <p:spPr bwMode="auto">
            <a:xfrm>
              <a:off x="261329" y="5960384"/>
              <a:ext cx="1361743" cy="52460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selects from applicable vouchers</a:t>
              </a:r>
            </a:p>
          </p:txBody>
        </p:sp>
        <p:cxnSp>
          <p:nvCxnSpPr>
            <p:cNvPr id="25" name="Straight Arrow Connector 24"/>
            <p:cNvCxnSpPr>
              <a:stCxn id="23" idx="0"/>
            </p:cNvCxnSpPr>
            <p:nvPr/>
          </p:nvCxnSpPr>
          <p:spPr>
            <a:xfrm flipV="1">
              <a:off x="942201" y="5481905"/>
              <a:ext cx="845782" cy="47847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831773" y="4198986"/>
            <a:ext cx="1198294" cy="2446798"/>
            <a:chOff x="1831773" y="4198986"/>
            <a:chExt cx="1198294" cy="2446798"/>
          </a:xfrm>
        </p:grpSpPr>
        <p:grpSp>
          <p:nvGrpSpPr>
            <p:cNvPr id="16" name="Group 15"/>
            <p:cNvGrpSpPr/>
            <p:nvPr/>
          </p:nvGrpSpPr>
          <p:grpSpPr>
            <a:xfrm>
              <a:off x="1831773" y="4198986"/>
              <a:ext cx="1198294" cy="2446798"/>
              <a:chOff x="1831773" y="4198986"/>
              <a:chExt cx="1198294" cy="2446798"/>
            </a:xfrm>
          </p:grpSpPr>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1773" y="4198986"/>
                <a:ext cx="1198294" cy="1434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16">
                <a:extLst>
                  <a:ext uri="{28A0092B-C50C-407E-A947-70E740481C1C}">
                    <a14:useLocalDpi xmlns:a14="http://schemas.microsoft.com/office/drawing/2010/main" val="0"/>
                  </a:ext>
                </a:extLst>
              </a:blip>
              <a:srcRect l="1020" t="5673" r="551"/>
              <a:stretch/>
            </p:blipFill>
            <p:spPr bwMode="auto">
              <a:xfrm>
                <a:off x="1831773" y="5274985"/>
                <a:ext cx="1198294" cy="1370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9" name="Picture 8"/>
            <p:cNvPicPr>
              <a:picLocks noChangeAspect="1" noChangeArrowheads="1"/>
            </p:cNvPicPr>
            <p:nvPr/>
          </p:nvPicPr>
          <p:blipFill rotWithShape="1">
            <a:blip r:embed="rId16">
              <a:extLst>
                <a:ext uri="{28A0092B-C50C-407E-A947-70E740481C1C}">
                  <a14:useLocalDpi xmlns:a14="http://schemas.microsoft.com/office/drawing/2010/main" val="0"/>
                </a:ext>
              </a:extLst>
            </a:blip>
            <a:srcRect l="8684" t="13138" r="87264" b="81107"/>
            <a:stretch/>
          </p:blipFill>
          <p:spPr bwMode="auto">
            <a:xfrm>
              <a:off x="1975683" y="6420960"/>
              <a:ext cx="49323" cy="83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21" name="Elbow Connector 20"/>
          <p:cNvCxnSpPr>
            <a:stCxn id="1028" idx="2"/>
            <a:endCxn id="1029" idx="0"/>
          </p:cNvCxnSpPr>
          <p:nvPr/>
        </p:nvCxnSpPr>
        <p:spPr>
          <a:xfrm rot="5400000">
            <a:off x="4416246" y="416173"/>
            <a:ext cx="308768" cy="7256858"/>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787983" y="834942"/>
            <a:ext cx="1285875" cy="769276"/>
            <a:chOff x="1787983" y="834942"/>
            <a:chExt cx="1285875" cy="769276"/>
          </a:xfrm>
        </p:grpSpPr>
        <p:sp>
          <p:nvSpPr>
            <p:cNvPr id="10" name="Rectangle 9"/>
            <p:cNvSpPr/>
            <p:nvPr/>
          </p:nvSpPr>
          <p:spPr bwMode="auto">
            <a:xfrm>
              <a:off x="1787983" y="834942"/>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inputs customer phone # or Alt ID</a:t>
              </a:r>
            </a:p>
          </p:txBody>
        </p:sp>
        <p:cxnSp>
          <p:nvCxnSpPr>
            <p:cNvPr id="28" name="Straight Arrow Connector 27"/>
            <p:cNvCxnSpPr>
              <a:stCxn id="10" idx="2"/>
              <a:endCxn id="5" idx="0"/>
            </p:cNvCxnSpPr>
            <p:nvPr/>
          </p:nvCxnSpPr>
          <p:spPr>
            <a:xfrm>
              <a:off x="2430921" y="1355059"/>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299264" y="834942"/>
            <a:ext cx="1285875" cy="769276"/>
            <a:chOff x="299264" y="834942"/>
            <a:chExt cx="1285875" cy="769276"/>
          </a:xfrm>
        </p:grpSpPr>
        <p:sp>
          <p:nvSpPr>
            <p:cNvPr id="9" name="Rectangle 8"/>
            <p:cNvSpPr/>
            <p:nvPr/>
          </p:nvSpPr>
          <p:spPr bwMode="auto">
            <a:xfrm>
              <a:off x="299264" y="834942"/>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initiates transaction</a:t>
              </a:r>
            </a:p>
          </p:txBody>
        </p:sp>
        <p:cxnSp>
          <p:nvCxnSpPr>
            <p:cNvPr id="30" name="Straight Arrow Connector 29"/>
            <p:cNvCxnSpPr>
              <a:stCxn id="9" idx="2"/>
              <a:endCxn id="7" idx="0"/>
            </p:cNvCxnSpPr>
            <p:nvPr/>
          </p:nvCxnSpPr>
          <p:spPr>
            <a:xfrm>
              <a:off x="942202" y="1355059"/>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7535573" y="845216"/>
            <a:ext cx="1334794" cy="1587001"/>
            <a:chOff x="7535573" y="845216"/>
            <a:chExt cx="1334794" cy="1587001"/>
          </a:xfrm>
        </p:grpSpPr>
        <p:sp>
          <p:nvSpPr>
            <p:cNvPr id="36" name="Rectangle 35"/>
            <p:cNvSpPr/>
            <p:nvPr/>
          </p:nvSpPr>
          <p:spPr bwMode="auto">
            <a:xfrm>
              <a:off x="7535573" y="845216"/>
              <a:ext cx="1334794"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waits for customer to approve via USSD</a:t>
              </a:r>
            </a:p>
          </p:txBody>
        </p:sp>
        <p:cxnSp>
          <p:nvCxnSpPr>
            <p:cNvPr id="41" name="Straight Arrow Connector 40"/>
            <p:cNvCxnSpPr>
              <a:stCxn id="36" idx="2"/>
            </p:cNvCxnSpPr>
            <p:nvPr/>
          </p:nvCxnSpPr>
          <p:spPr>
            <a:xfrm>
              <a:off x="8202970" y="1449223"/>
              <a:ext cx="505065" cy="98299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3145200" y="5358616"/>
            <a:ext cx="1433118" cy="1468561"/>
            <a:chOff x="3145200" y="5358616"/>
            <a:chExt cx="1433118" cy="1468561"/>
          </a:xfrm>
        </p:grpSpPr>
        <p:sp>
          <p:nvSpPr>
            <p:cNvPr id="34" name="Rectangle 33"/>
            <p:cNvSpPr/>
            <p:nvPr/>
          </p:nvSpPr>
          <p:spPr bwMode="auto">
            <a:xfrm>
              <a:off x="3145200" y="6020656"/>
              <a:ext cx="1433118" cy="80652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reviews amount covered by voucher, selects method for paying remainder</a:t>
              </a:r>
            </a:p>
          </p:txBody>
        </p:sp>
        <p:cxnSp>
          <p:nvCxnSpPr>
            <p:cNvPr id="45" name="Straight Arrow Connector 44"/>
            <p:cNvCxnSpPr>
              <a:stCxn id="34" idx="0"/>
            </p:cNvCxnSpPr>
            <p:nvPr/>
          </p:nvCxnSpPr>
          <p:spPr>
            <a:xfrm flipH="1" flipV="1">
              <a:off x="3794677" y="5358616"/>
              <a:ext cx="67082" cy="66204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721660" y="5705453"/>
            <a:ext cx="1245272" cy="1024119"/>
            <a:chOff x="4721660" y="5705453"/>
            <a:chExt cx="1245272" cy="1024119"/>
          </a:xfrm>
        </p:grpSpPr>
        <p:sp>
          <p:nvSpPr>
            <p:cNvPr id="37" name="Rectangle 36"/>
            <p:cNvSpPr/>
            <p:nvPr/>
          </p:nvSpPr>
          <p:spPr bwMode="auto">
            <a:xfrm>
              <a:off x="4721660" y="5866543"/>
              <a:ext cx="1245272" cy="86302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DFSP has option to charge voucher handling fee in addition to </a:t>
              </a:r>
              <a:r>
                <a:rPr lang="en-US" sz="1000" dirty="0" err="1">
                  <a:solidFill>
                    <a:schemeClr val="bg1"/>
                  </a:solidFill>
                </a:rPr>
                <a:t>mWallet</a:t>
              </a:r>
              <a:r>
                <a:rPr lang="en-US" sz="1000" dirty="0">
                  <a:solidFill>
                    <a:schemeClr val="bg1"/>
                  </a:solidFill>
                </a:rPr>
                <a:t> fee</a:t>
              </a:r>
            </a:p>
          </p:txBody>
        </p:sp>
        <p:cxnSp>
          <p:nvCxnSpPr>
            <p:cNvPr id="49" name="Straight Arrow Connector 48"/>
            <p:cNvCxnSpPr>
              <a:stCxn id="37" idx="0"/>
              <a:endCxn id="1037" idx="2"/>
            </p:cNvCxnSpPr>
            <p:nvPr/>
          </p:nvCxnSpPr>
          <p:spPr>
            <a:xfrm flipH="1" flipV="1">
              <a:off x="5323994" y="5705453"/>
              <a:ext cx="20302" cy="16109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4" name="Down Arrow 53">
            <a:hlinkClick r:id="rId17"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55" name="Picture 54" descr="https://cdn1.iconfinder.com/data/icons/MetroStation-PNG/128/MB__home.png">
            <a:hlinkClick r:id="rId18" action="ppaction://hlinksldjump"/>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6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BUY GOODS- </a:t>
            </a:r>
            <a:r>
              <a:rPr lang="en-US" dirty="0" err="1"/>
              <a:t>mWallet</a:t>
            </a:r>
            <a:r>
              <a:rPr lang="en-US" dirty="0"/>
              <a:t>: Validate on Merchant Device</a:t>
            </a:r>
          </a:p>
        </p:txBody>
      </p:sp>
      <p:sp>
        <p:nvSpPr>
          <p:cNvPr id="4" name="Slide Number Placeholder 3"/>
          <p:cNvSpPr>
            <a:spLocks noGrp="1"/>
          </p:cNvSpPr>
          <p:nvPr>
            <p:ph type="sldNum" sz="quarter" idx="4294967295"/>
          </p:nvPr>
        </p:nvSpPr>
        <p:spPr>
          <a:xfrm>
            <a:off x="8607794" y="6491706"/>
            <a:ext cx="536206" cy="366295"/>
          </a:xfrm>
        </p:spPr>
        <p:txBody>
          <a:bodyPr/>
          <a:lstStyle/>
          <a:p>
            <a:fld id="{CEA59029-AE63-4CEF-B691-D4488B176AF2}" type="slidenum">
              <a:rPr lang="en-US" smtClean="0">
                <a:solidFill>
                  <a:prstClr val="black">
                    <a:tint val="75000"/>
                  </a:prstClr>
                </a:solidFill>
              </a:rPr>
              <a:pPr/>
              <a:t>26</a:t>
            </a:fld>
            <a:endParaRPr lang="en-US" dirty="0">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982" y="1958829"/>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99263" y="1958829"/>
            <a:ext cx="1285875" cy="2286000"/>
            <a:chOff x="152401" y="1696674"/>
            <a:chExt cx="1285875" cy="2286000"/>
          </a:xfrm>
        </p:grpSpPr>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69667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bwMode="auto">
            <a:xfrm>
              <a:off x="232043" y="2004555"/>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279" y="1958829"/>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5046" y="1958829"/>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7938" y="1958829"/>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4707" y="1958829"/>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626454" y="3693027"/>
            <a:ext cx="512064"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29" name="Group 28"/>
          <p:cNvGrpSpPr/>
          <p:nvPr/>
        </p:nvGrpSpPr>
        <p:grpSpPr>
          <a:xfrm>
            <a:off x="5117284" y="4244829"/>
            <a:ext cx="3305262" cy="1684504"/>
            <a:chOff x="5117284" y="4244829"/>
            <a:chExt cx="3305262" cy="1684504"/>
          </a:xfrm>
        </p:grpSpPr>
        <p:sp>
          <p:nvSpPr>
            <p:cNvPr id="5" name="Rounded Rectangle 4"/>
            <p:cNvSpPr/>
            <p:nvPr/>
          </p:nvSpPr>
          <p:spPr>
            <a:xfrm>
              <a:off x="5117284" y="5409214"/>
              <a:ext cx="3305262" cy="520119"/>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“You have confirmed Alayna </a:t>
              </a:r>
              <a:r>
                <a:rPr lang="en-US" sz="1000" dirty="0" err="1"/>
                <a:t>Bengial</a:t>
              </a:r>
              <a:r>
                <a:rPr lang="en-US" sz="1000" dirty="0"/>
                <a:t> transaction for 100: 100 via </a:t>
              </a:r>
              <a:r>
                <a:rPr lang="en-US" sz="1000" dirty="0" err="1"/>
                <a:t>mwallet</a:t>
              </a:r>
              <a:r>
                <a:rPr lang="en-US" sz="1000" dirty="0"/>
                <a:t> plus fee of 0.2. RRN 2453”</a:t>
              </a:r>
            </a:p>
          </p:txBody>
        </p:sp>
        <p:sp>
          <p:nvSpPr>
            <p:cNvPr id="12" name="Rectangle 11"/>
            <p:cNvSpPr/>
            <p:nvPr/>
          </p:nvSpPr>
          <p:spPr bwMode="auto">
            <a:xfrm>
              <a:off x="5751987" y="4486426"/>
              <a:ext cx="2031315" cy="70467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Transaction clears immediately, sends SMS to customer, and Merchant releases goods to customer</a:t>
              </a:r>
            </a:p>
          </p:txBody>
        </p:sp>
        <p:cxnSp>
          <p:nvCxnSpPr>
            <p:cNvPr id="15" name="Straight Arrow Connector 14"/>
            <p:cNvCxnSpPr>
              <a:stCxn id="4102" idx="2"/>
              <a:endCxn id="12" idx="0"/>
            </p:cNvCxnSpPr>
            <p:nvPr/>
          </p:nvCxnSpPr>
          <p:spPr>
            <a:xfrm>
              <a:off x="6767645" y="4244829"/>
              <a:ext cx="0" cy="24159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2"/>
              <a:endCxn id="5" idx="0"/>
            </p:cNvCxnSpPr>
            <p:nvPr/>
          </p:nvCxnSpPr>
          <p:spPr>
            <a:xfrm>
              <a:off x="6767645" y="5191102"/>
              <a:ext cx="2270" cy="21811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Down Arrow 20">
            <a:hlinkClick r:id="rId8"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22" name="Group 21"/>
          <p:cNvGrpSpPr/>
          <p:nvPr/>
        </p:nvGrpSpPr>
        <p:grpSpPr>
          <a:xfrm>
            <a:off x="299263" y="1189553"/>
            <a:ext cx="1285875" cy="769276"/>
            <a:chOff x="299263" y="1189553"/>
            <a:chExt cx="1285875" cy="769276"/>
          </a:xfrm>
        </p:grpSpPr>
        <p:sp>
          <p:nvSpPr>
            <p:cNvPr id="2" name="Rectangle 1"/>
            <p:cNvSpPr/>
            <p:nvPr/>
          </p:nvSpPr>
          <p:spPr bwMode="auto">
            <a:xfrm>
              <a:off x="299263" y="1189553"/>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initiates transaction with Merchant</a:t>
              </a:r>
            </a:p>
          </p:txBody>
        </p:sp>
        <p:cxnSp>
          <p:nvCxnSpPr>
            <p:cNvPr id="16" name="Straight Arrow Connector 15"/>
            <p:cNvCxnSpPr>
              <a:stCxn id="2" idx="2"/>
              <a:endCxn id="7" idx="0"/>
            </p:cNvCxnSpPr>
            <p:nvPr/>
          </p:nvCxnSpPr>
          <p:spPr>
            <a:xfrm>
              <a:off x="942201" y="1709670"/>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787982" y="1189553"/>
            <a:ext cx="1285875" cy="769276"/>
            <a:chOff x="1787982" y="1189553"/>
            <a:chExt cx="1285875" cy="769276"/>
          </a:xfrm>
        </p:grpSpPr>
        <p:sp>
          <p:nvSpPr>
            <p:cNvPr id="9" name="Rectangle 8"/>
            <p:cNvSpPr/>
            <p:nvPr/>
          </p:nvSpPr>
          <p:spPr bwMode="auto">
            <a:xfrm>
              <a:off x="1787982" y="1189553"/>
              <a:ext cx="1285875" cy="52011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inputs customer phone # or Alt ID</a:t>
              </a:r>
            </a:p>
          </p:txBody>
        </p:sp>
        <p:cxnSp>
          <p:nvCxnSpPr>
            <p:cNvPr id="19" name="Straight Arrow Connector 18"/>
            <p:cNvCxnSpPr>
              <a:stCxn id="9" idx="2"/>
              <a:endCxn id="4098" idx="0"/>
            </p:cNvCxnSpPr>
            <p:nvPr/>
          </p:nvCxnSpPr>
          <p:spPr>
            <a:xfrm>
              <a:off x="2430920" y="1709670"/>
              <a:ext cx="0" cy="2491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3247938" y="1189553"/>
            <a:ext cx="1285875" cy="769276"/>
            <a:chOff x="3247938" y="1189553"/>
            <a:chExt cx="1285875" cy="769276"/>
          </a:xfrm>
        </p:grpSpPr>
        <p:sp>
          <p:nvSpPr>
            <p:cNvPr id="10" name="Rectangle 9"/>
            <p:cNvSpPr/>
            <p:nvPr/>
          </p:nvSpPr>
          <p:spPr bwMode="auto">
            <a:xfrm>
              <a:off x="3247938" y="1189553"/>
              <a:ext cx="1285875"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chooses to approve transaction via Phoneless method</a:t>
              </a:r>
            </a:p>
          </p:txBody>
        </p:sp>
        <p:cxnSp>
          <p:nvCxnSpPr>
            <p:cNvPr id="24" name="Straight Arrow Connector 23"/>
            <p:cNvCxnSpPr>
              <a:stCxn id="10" idx="2"/>
              <a:endCxn id="4101" idx="0"/>
            </p:cNvCxnSpPr>
            <p:nvPr/>
          </p:nvCxnSpPr>
          <p:spPr>
            <a:xfrm>
              <a:off x="3890876" y="1793560"/>
              <a:ext cx="0" cy="16526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4606736" y="1189553"/>
            <a:ext cx="1400960" cy="769276"/>
            <a:chOff x="4606736" y="1189553"/>
            <a:chExt cx="1400960" cy="769276"/>
          </a:xfrm>
        </p:grpSpPr>
        <p:sp>
          <p:nvSpPr>
            <p:cNvPr id="11" name="Rectangle 10"/>
            <p:cNvSpPr/>
            <p:nvPr/>
          </p:nvSpPr>
          <p:spPr bwMode="auto">
            <a:xfrm>
              <a:off x="4606736" y="1189553"/>
              <a:ext cx="1400960" cy="60400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hands smartphone to customer, customer enters PIN</a:t>
              </a:r>
            </a:p>
          </p:txBody>
        </p:sp>
        <p:cxnSp>
          <p:nvCxnSpPr>
            <p:cNvPr id="27" name="Straight Arrow Connector 26"/>
            <p:cNvCxnSpPr>
              <a:stCxn id="11" idx="2"/>
              <a:endCxn id="4099" idx="0"/>
            </p:cNvCxnSpPr>
            <p:nvPr/>
          </p:nvCxnSpPr>
          <p:spPr>
            <a:xfrm>
              <a:off x="5307216" y="1793560"/>
              <a:ext cx="1" cy="16526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1" name="Picture 30" descr="https://cdn1.iconfinder.com/data/icons/MetroStation-PNG/128/MB__home.png">
            <a:hlinkClick r:id="rId9" action="ppaction://hlinksldjump"/>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68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27</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BUY GOODS: Validate on Traditional POS Terminal</a:t>
            </a:r>
          </a:p>
        </p:txBody>
      </p:sp>
      <p:pic>
        <p:nvPicPr>
          <p:cNvPr id="4" name="Picture 3"/>
          <p:cNvPicPr>
            <a:picLocks noChangeAspect="1"/>
          </p:cNvPicPr>
          <p:nvPr/>
        </p:nvPicPr>
        <p:blipFill rotWithShape="1">
          <a:blip r:embed="rId2"/>
          <a:srcRect l="27279" t="3793" r="27706"/>
          <a:stretch/>
        </p:blipFill>
        <p:spPr>
          <a:xfrm>
            <a:off x="540012" y="2120029"/>
            <a:ext cx="1419225" cy="2657475"/>
          </a:xfrm>
          <a:prstGeom prst="rect">
            <a:avLst/>
          </a:prstGeom>
        </p:spPr>
      </p:pic>
      <p:pic>
        <p:nvPicPr>
          <p:cNvPr id="5" name="Picture 2" descr="http://baggout.tiles.large.s3-ap-southeast-1.amazonaws.com/Nokia-Original-Nokia-1280-Black-Color-Mobile-Phone-Rare-Model-Refurbished-17868909-f7b76bfb-60b5-47d4-a433-83cc6ff9687c-jpg.jpg"/>
          <p:cNvPicPr>
            <a:picLocks noChangeAspect="1" noChangeArrowheads="1"/>
          </p:cNvPicPr>
          <p:nvPr/>
        </p:nvPicPr>
        <p:blipFill rotWithShape="1">
          <a:blip r:embed="rId3">
            <a:extLst>
              <a:ext uri="{28A0092B-C50C-407E-A947-70E740481C1C}">
                <a14:useLocalDpi xmlns:a14="http://schemas.microsoft.com/office/drawing/2010/main" val="0"/>
              </a:ext>
            </a:extLst>
          </a:blip>
          <a:srcRect l="-1177" r="5706" b="3754"/>
          <a:stretch/>
        </p:blipFill>
        <p:spPr bwMode="auto">
          <a:xfrm>
            <a:off x="2473936" y="2308934"/>
            <a:ext cx="1123032" cy="2468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http://www.nfcmall.com/content/images/thumbs/0000159_nfc-sticker-35mm-with-text-more-colo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15" y="3558169"/>
            <a:ext cx="610309" cy="6111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349861" y="1286863"/>
            <a:ext cx="1400443" cy="55544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Merchant enters purchase amount into POS Device</a:t>
            </a:r>
          </a:p>
        </p:txBody>
      </p:sp>
      <p:cxnSp>
        <p:nvCxnSpPr>
          <p:cNvPr id="9" name="Straight Arrow Connector 8"/>
          <p:cNvCxnSpPr>
            <a:stCxn id="8" idx="2"/>
          </p:cNvCxnSpPr>
          <p:nvPr/>
        </p:nvCxnSpPr>
        <p:spPr>
          <a:xfrm>
            <a:off x="1050083" y="1842307"/>
            <a:ext cx="279394" cy="16597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2335230" y="1286863"/>
            <a:ext cx="1570020" cy="55544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swipes NFC sticker or enters phone number or alt IT</a:t>
            </a:r>
          </a:p>
        </p:txBody>
      </p:sp>
      <p:pic>
        <p:nvPicPr>
          <p:cNvPr id="14" name="Picture 13"/>
          <p:cNvPicPr>
            <a:picLocks noChangeAspect="1"/>
          </p:cNvPicPr>
          <p:nvPr/>
        </p:nvPicPr>
        <p:blipFill rotWithShape="1">
          <a:blip r:embed="rId2"/>
          <a:srcRect l="27279" t="3793" r="27706"/>
          <a:stretch/>
        </p:blipFill>
        <p:spPr>
          <a:xfrm>
            <a:off x="4435737" y="2120029"/>
            <a:ext cx="1419225" cy="2657475"/>
          </a:xfrm>
          <a:prstGeom prst="rect">
            <a:avLst/>
          </a:prstGeom>
        </p:spPr>
      </p:pic>
      <p:sp>
        <p:nvSpPr>
          <p:cNvPr id="15" name="Rectangle 14"/>
          <p:cNvSpPr/>
          <p:nvPr/>
        </p:nvSpPr>
        <p:spPr bwMode="auto">
          <a:xfrm>
            <a:off x="4360339" y="1286863"/>
            <a:ext cx="1570020" cy="55544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User reviews transaction details and approves with PIN</a:t>
            </a:r>
          </a:p>
        </p:txBody>
      </p:sp>
      <p:pic>
        <p:nvPicPr>
          <p:cNvPr id="16" name="Picture 15"/>
          <p:cNvPicPr>
            <a:picLocks noChangeAspect="1"/>
          </p:cNvPicPr>
          <p:nvPr/>
        </p:nvPicPr>
        <p:blipFill rotWithShape="1">
          <a:blip r:embed="rId2"/>
          <a:srcRect l="27279" t="3793" r="27706"/>
          <a:stretch/>
        </p:blipFill>
        <p:spPr>
          <a:xfrm>
            <a:off x="6769129" y="2120029"/>
            <a:ext cx="1419225" cy="2657475"/>
          </a:xfrm>
          <a:prstGeom prst="rect">
            <a:avLst/>
          </a:prstGeom>
        </p:spPr>
      </p:pic>
      <p:sp>
        <p:nvSpPr>
          <p:cNvPr id="17" name="Rectangle 16"/>
          <p:cNvSpPr/>
          <p:nvPr/>
        </p:nvSpPr>
        <p:spPr bwMode="auto">
          <a:xfrm>
            <a:off x="6693731" y="1286863"/>
            <a:ext cx="1570020" cy="55544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Confirmation received on POS and receipt printed</a:t>
            </a:r>
          </a:p>
        </p:txBody>
      </p:sp>
      <p:pic>
        <p:nvPicPr>
          <p:cNvPr id="18" name="Picture 17"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95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KEEP MONEY SECURE</a:t>
            </a:r>
          </a:p>
          <a:p>
            <a:pPr marL="514350" indent="-514350">
              <a:buClr>
                <a:schemeClr val="bg1"/>
              </a:buClr>
              <a:buFont typeface="+mj-lt"/>
              <a:buAutoNum type="romanUcPeriod"/>
            </a:pPr>
            <a:r>
              <a:rPr lang="en-US" sz="2000" dirty="0">
                <a:hlinkClick r:id="rId2" action="ppaction://hlinksldjump"/>
              </a:rPr>
              <a:t>Check My Account Balance</a:t>
            </a:r>
            <a:endParaRPr lang="en-US" sz="2000" dirty="0"/>
          </a:p>
          <a:p>
            <a:pPr marL="514350" indent="-514350">
              <a:buClr>
                <a:schemeClr val="bg1"/>
              </a:buClr>
              <a:buFont typeface="+mj-lt"/>
              <a:buAutoNum type="romanUcPeriod"/>
            </a:pPr>
            <a:r>
              <a:rPr lang="en-US" sz="2000" dirty="0">
                <a:hlinkClick r:id="rId3" action="ppaction://hlinksldjump"/>
              </a:rPr>
              <a:t>Tier Limits</a:t>
            </a:r>
            <a:endParaRPr lang="en-US" sz="2000" dirty="0"/>
          </a:p>
          <a:p>
            <a:pPr marL="514350" indent="-514350">
              <a:buClr>
                <a:schemeClr val="bg1"/>
              </a:buClr>
              <a:buFont typeface="+mj-lt"/>
              <a:buAutoNum type="romanUcPeriod"/>
            </a:pPr>
            <a:r>
              <a:rPr lang="en-US" sz="2000" dirty="0">
                <a:hlinkClick r:id="rId4" action="ppaction://hlinksldjump"/>
              </a:rPr>
              <a:t>IST Checks and Balances</a:t>
            </a:r>
            <a:endParaRPr lang="en-US" sz="2000" dirty="0"/>
          </a:p>
          <a:p>
            <a:pPr marL="514350" indent="-514350">
              <a:buClr>
                <a:schemeClr val="bg1"/>
              </a:buClr>
              <a:buFont typeface="+mj-lt"/>
              <a:buAutoNum type="romanUcPeriod"/>
            </a:pPr>
            <a:r>
              <a:rPr lang="en-US" sz="2000" dirty="0">
                <a:hlinkClick r:id="rId5" action="ppaction://hlinksldjump"/>
              </a:rPr>
              <a:t>Fraud Check and Blacklist</a:t>
            </a:r>
            <a:endParaRPr lang="en-US" sz="2000" dirty="0"/>
          </a:p>
          <a:p>
            <a:endParaRPr lang="en-US" dirty="0"/>
          </a:p>
        </p:txBody>
      </p:sp>
      <p:pic>
        <p:nvPicPr>
          <p:cNvPr id="3" name="Picture 2" descr="https://cdn1.iconfinder.com/data/icons/MetroStation-PNG/128/MB__home.png">
            <a:hlinkClick r:id="rId6" action="ppaction://hlinksldjump"/>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59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2</a:t>
            </a:fld>
            <a:endParaRPr lang="en-US" dirty="0">
              <a:solidFill>
                <a:prstClr val="black">
                  <a:tint val="75000"/>
                </a:prstClr>
              </a:solidFill>
            </a:endParaRPr>
          </a:p>
        </p:txBody>
      </p:sp>
      <p:sp>
        <p:nvSpPr>
          <p:cNvPr id="3" name="Title 2"/>
          <p:cNvSpPr>
            <a:spLocks noGrp="1"/>
          </p:cNvSpPr>
          <p:nvPr>
            <p:ph type="title"/>
          </p:nvPr>
        </p:nvSpPr>
        <p:spPr>
          <a:xfrm>
            <a:off x="172407" y="256575"/>
            <a:ext cx="6577847" cy="276999"/>
          </a:xfrm>
        </p:spPr>
        <p:txBody>
          <a:bodyPr/>
          <a:lstStyle/>
          <a:p>
            <a:r>
              <a:rPr lang="en-US" sz="1800" dirty="0"/>
              <a:t>L1P – Component Map</a:t>
            </a:r>
          </a:p>
        </p:txBody>
      </p:sp>
      <p:sp>
        <p:nvSpPr>
          <p:cNvPr id="4" name="Rectangle 3"/>
          <p:cNvSpPr/>
          <p:nvPr/>
        </p:nvSpPr>
        <p:spPr>
          <a:xfrm>
            <a:off x="2271471" y="1073613"/>
            <a:ext cx="4600999" cy="3317278"/>
          </a:xfrm>
          <a:prstGeom prst="rect">
            <a:avLst/>
          </a:prstGeom>
          <a:solidFill>
            <a:srgbClr val="B5CFCC"/>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Center: L1 Shared Services</a:t>
            </a:r>
          </a:p>
        </p:txBody>
      </p:sp>
      <p:sp>
        <p:nvSpPr>
          <p:cNvPr id="5" name="Rectangle 4"/>
          <p:cNvSpPr/>
          <p:nvPr/>
        </p:nvSpPr>
        <p:spPr>
          <a:xfrm>
            <a:off x="999456" y="5172894"/>
            <a:ext cx="7145088" cy="1120703"/>
          </a:xfrm>
          <a:prstGeom prst="rect">
            <a:avLst/>
          </a:prstGeom>
          <a:solidFill>
            <a:srgbClr val="60999B"/>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srgbClr val="FFFFFF"/>
                </a:solidFill>
              </a:rPr>
              <a:t>Traditional Financial System</a:t>
            </a:r>
          </a:p>
        </p:txBody>
      </p:sp>
      <p:sp>
        <p:nvSpPr>
          <p:cNvPr id="6" name="Rectangle 5"/>
          <p:cNvSpPr/>
          <p:nvPr/>
        </p:nvSpPr>
        <p:spPr>
          <a:xfrm>
            <a:off x="116323" y="1073613"/>
            <a:ext cx="806824" cy="5219984"/>
          </a:xfrm>
          <a:prstGeom prst="rect">
            <a:avLst/>
          </a:prstGeom>
          <a:solidFill>
            <a:schemeClr val="bg1">
              <a:lumMod val="85000"/>
            </a:schemeClr>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Users</a:t>
            </a:r>
          </a:p>
        </p:txBody>
      </p:sp>
      <p:sp>
        <p:nvSpPr>
          <p:cNvPr id="8" name="Oval 7"/>
          <p:cNvSpPr/>
          <p:nvPr/>
        </p:nvSpPr>
        <p:spPr>
          <a:xfrm>
            <a:off x="269519" y="1463393"/>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9" name="Oval 8"/>
          <p:cNvSpPr/>
          <p:nvPr/>
        </p:nvSpPr>
        <p:spPr>
          <a:xfrm>
            <a:off x="269519" y="2640937"/>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0" name="Oval 9"/>
          <p:cNvSpPr/>
          <p:nvPr/>
        </p:nvSpPr>
        <p:spPr>
          <a:xfrm>
            <a:off x="269519" y="3229708"/>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1" name="Oval 10"/>
          <p:cNvSpPr/>
          <p:nvPr/>
        </p:nvSpPr>
        <p:spPr>
          <a:xfrm>
            <a:off x="269519" y="3818480"/>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2" name="Oval 11"/>
          <p:cNvSpPr/>
          <p:nvPr/>
        </p:nvSpPr>
        <p:spPr>
          <a:xfrm>
            <a:off x="269519" y="4407252"/>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3" name="Oval 12"/>
          <p:cNvSpPr/>
          <p:nvPr/>
        </p:nvSpPr>
        <p:spPr>
          <a:xfrm>
            <a:off x="269519" y="4996024"/>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4" name="Oval 13"/>
          <p:cNvSpPr/>
          <p:nvPr/>
        </p:nvSpPr>
        <p:spPr>
          <a:xfrm>
            <a:off x="269519" y="5584796"/>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5" name="Oval 14"/>
          <p:cNvSpPr/>
          <p:nvPr/>
        </p:nvSpPr>
        <p:spPr>
          <a:xfrm>
            <a:off x="269519" y="2052165"/>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7" name="Rectangle 16"/>
          <p:cNvSpPr/>
          <p:nvPr/>
        </p:nvSpPr>
        <p:spPr>
          <a:xfrm>
            <a:off x="225654" y="1539197"/>
            <a:ext cx="579044"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Consumers</a:t>
            </a:r>
          </a:p>
        </p:txBody>
      </p:sp>
      <p:sp>
        <p:nvSpPr>
          <p:cNvPr id="18" name="Rectangle 17"/>
          <p:cNvSpPr/>
          <p:nvPr/>
        </p:nvSpPr>
        <p:spPr>
          <a:xfrm>
            <a:off x="269519" y="2729789"/>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Merchants</a:t>
            </a:r>
          </a:p>
        </p:txBody>
      </p:sp>
      <p:sp>
        <p:nvSpPr>
          <p:cNvPr id="19" name="Rectangle 18"/>
          <p:cNvSpPr/>
          <p:nvPr/>
        </p:nvSpPr>
        <p:spPr>
          <a:xfrm>
            <a:off x="269519" y="3318560"/>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Schools</a:t>
            </a:r>
          </a:p>
        </p:txBody>
      </p:sp>
      <p:sp>
        <p:nvSpPr>
          <p:cNvPr id="20" name="Rectangle 19"/>
          <p:cNvSpPr/>
          <p:nvPr/>
        </p:nvSpPr>
        <p:spPr>
          <a:xfrm>
            <a:off x="269519" y="3907332"/>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Utilities and Other Consumer Billers</a:t>
            </a:r>
          </a:p>
        </p:txBody>
      </p:sp>
      <p:sp>
        <p:nvSpPr>
          <p:cNvPr id="21" name="Rectangle 20"/>
          <p:cNvSpPr/>
          <p:nvPr/>
        </p:nvSpPr>
        <p:spPr>
          <a:xfrm>
            <a:off x="241811" y="4496104"/>
            <a:ext cx="558064"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Government Agencies</a:t>
            </a:r>
          </a:p>
        </p:txBody>
      </p:sp>
      <p:sp>
        <p:nvSpPr>
          <p:cNvPr id="22" name="Rectangle 21"/>
          <p:cNvSpPr/>
          <p:nvPr/>
        </p:nvSpPr>
        <p:spPr>
          <a:xfrm>
            <a:off x="234884" y="5084876"/>
            <a:ext cx="57674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International</a:t>
            </a:r>
          </a:p>
          <a:p>
            <a:pPr algn="ctr"/>
            <a:r>
              <a:rPr lang="en-US" sz="600" dirty="0">
                <a:solidFill>
                  <a:srgbClr val="FFFFFF"/>
                </a:solidFill>
              </a:rPr>
              <a:t>Agencies</a:t>
            </a:r>
          </a:p>
        </p:txBody>
      </p:sp>
      <p:sp>
        <p:nvSpPr>
          <p:cNvPr id="23" name="Rectangle 22"/>
          <p:cNvSpPr/>
          <p:nvPr/>
        </p:nvSpPr>
        <p:spPr>
          <a:xfrm>
            <a:off x="262592" y="5659795"/>
            <a:ext cx="511070"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Employers</a:t>
            </a:r>
          </a:p>
        </p:txBody>
      </p:sp>
      <p:sp>
        <p:nvSpPr>
          <p:cNvPr id="24" name="Rectangle 23"/>
          <p:cNvSpPr/>
          <p:nvPr/>
        </p:nvSpPr>
        <p:spPr>
          <a:xfrm>
            <a:off x="269519" y="2141017"/>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Agents</a:t>
            </a:r>
          </a:p>
        </p:txBody>
      </p:sp>
      <p:sp>
        <p:nvSpPr>
          <p:cNvPr id="43" name="Rectangle 42"/>
          <p:cNvSpPr/>
          <p:nvPr/>
        </p:nvSpPr>
        <p:spPr>
          <a:xfrm>
            <a:off x="4065749" y="5365143"/>
            <a:ext cx="1075765" cy="177501"/>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r>
              <a:rPr lang="en-US" sz="600" b="1" kern="0" dirty="0">
                <a:solidFill>
                  <a:prstClr val="black"/>
                </a:solidFill>
              </a:rPr>
              <a:t>Commercial Banks</a:t>
            </a:r>
          </a:p>
        </p:txBody>
      </p:sp>
      <p:sp>
        <p:nvSpPr>
          <p:cNvPr id="44" name="Rectangle 43"/>
          <p:cNvSpPr/>
          <p:nvPr/>
        </p:nvSpPr>
        <p:spPr>
          <a:xfrm>
            <a:off x="4065749" y="5632930"/>
            <a:ext cx="1075765" cy="177501"/>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r>
              <a:rPr lang="en-US" sz="600" b="1" kern="0" dirty="0">
                <a:solidFill>
                  <a:prstClr val="black"/>
                </a:solidFill>
              </a:rPr>
              <a:t>Intl. Remittance Services</a:t>
            </a:r>
          </a:p>
        </p:txBody>
      </p:sp>
      <p:sp>
        <p:nvSpPr>
          <p:cNvPr id="45" name="Rectangle 44"/>
          <p:cNvSpPr/>
          <p:nvPr/>
        </p:nvSpPr>
        <p:spPr>
          <a:xfrm>
            <a:off x="4065749" y="5900717"/>
            <a:ext cx="1075765" cy="177501"/>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r>
              <a:rPr lang="en-US" sz="600" b="1" kern="0" dirty="0">
                <a:solidFill>
                  <a:prstClr val="black"/>
                </a:solidFill>
              </a:rPr>
              <a:t>Card Networks</a:t>
            </a:r>
          </a:p>
        </p:txBody>
      </p:sp>
      <p:sp>
        <p:nvSpPr>
          <p:cNvPr id="46" name="Rectangle 45"/>
          <p:cNvSpPr/>
          <p:nvPr/>
        </p:nvSpPr>
        <p:spPr>
          <a:xfrm>
            <a:off x="5477021" y="5279558"/>
            <a:ext cx="978593" cy="884246"/>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Reserve Bank Services</a:t>
            </a:r>
          </a:p>
        </p:txBody>
      </p:sp>
      <p:sp>
        <p:nvSpPr>
          <p:cNvPr id="47" name="Rectangle 46"/>
          <p:cNvSpPr/>
          <p:nvPr/>
        </p:nvSpPr>
        <p:spPr>
          <a:xfrm>
            <a:off x="5532706" y="5566580"/>
            <a:ext cx="866398" cy="172199"/>
          </a:xfrm>
          <a:prstGeom prst="rect">
            <a:avLst/>
          </a:prstGeom>
          <a:solidFill>
            <a:srgbClr val="2B2419"/>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FFFFFF"/>
                </a:solidFill>
              </a:rPr>
              <a:t>ACH, RTGS, etc.</a:t>
            </a:r>
          </a:p>
        </p:txBody>
      </p:sp>
      <p:sp>
        <p:nvSpPr>
          <p:cNvPr id="48" name="Rectangle 47"/>
          <p:cNvSpPr/>
          <p:nvPr/>
        </p:nvSpPr>
        <p:spPr>
          <a:xfrm>
            <a:off x="5532706" y="5761201"/>
            <a:ext cx="866398" cy="172199"/>
          </a:xfrm>
          <a:prstGeom prst="rect">
            <a:avLst/>
          </a:prstGeom>
          <a:solidFill>
            <a:srgbClr val="292216"/>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FFFFFF"/>
                </a:solidFill>
              </a:rPr>
              <a:t>Regulation</a:t>
            </a:r>
          </a:p>
        </p:txBody>
      </p:sp>
      <p:sp>
        <p:nvSpPr>
          <p:cNvPr id="49" name="Rectangle 48"/>
          <p:cNvSpPr/>
          <p:nvPr/>
        </p:nvSpPr>
        <p:spPr>
          <a:xfrm>
            <a:off x="5532706" y="5955822"/>
            <a:ext cx="866398" cy="172199"/>
          </a:xfrm>
          <a:prstGeom prst="rect">
            <a:avLst/>
          </a:prstGeom>
          <a:solidFill>
            <a:srgbClr val="292216"/>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is-IS" sz="600" b="1" dirty="0">
                <a:solidFill>
                  <a:srgbClr val="FFFFFF"/>
                </a:solidFill>
              </a:rPr>
              <a:t>Currency</a:t>
            </a:r>
            <a:endParaRPr lang="en-US" sz="600" b="1" dirty="0">
              <a:solidFill>
                <a:srgbClr val="FFFFFF"/>
              </a:solidFill>
            </a:endParaRPr>
          </a:p>
        </p:txBody>
      </p:sp>
      <p:sp>
        <p:nvSpPr>
          <p:cNvPr id="50" name="Rectangle 49"/>
          <p:cNvSpPr/>
          <p:nvPr/>
        </p:nvSpPr>
        <p:spPr>
          <a:xfrm>
            <a:off x="2635746" y="5589050"/>
            <a:ext cx="1075765" cy="374308"/>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spcAft>
                <a:spcPts val="176"/>
              </a:spcAft>
            </a:pPr>
            <a:endParaRPr lang="en-US" sz="471" b="1" kern="0" dirty="0">
              <a:solidFill>
                <a:prstClr val="black"/>
              </a:solidFill>
              <a:latin typeface="Calibri"/>
            </a:endParaRPr>
          </a:p>
        </p:txBody>
      </p:sp>
      <p:sp>
        <p:nvSpPr>
          <p:cNvPr id="51" name="Rectangle 50"/>
          <p:cNvSpPr/>
          <p:nvPr/>
        </p:nvSpPr>
        <p:spPr>
          <a:xfrm>
            <a:off x="2546099" y="5499403"/>
            <a:ext cx="1075765" cy="374308"/>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spcAft>
                <a:spcPts val="176"/>
              </a:spcAft>
            </a:pPr>
            <a:endParaRPr lang="en-US" sz="471" b="1" kern="0" dirty="0">
              <a:solidFill>
                <a:prstClr val="black"/>
              </a:solidFill>
              <a:latin typeface="Calibri"/>
            </a:endParaRPr>
          </a:p>
        </p:txBody>
      </p:sp>
      <p:sp>
        <p:nvSpPr>
          <p:cNvPr id="52" name="Rectangle 51"/>
          <p:cNvSpPr/>
          <p:nvPr/>
        </p:nvSpPr>
        <p:spPr>
          <a:xfrm>
            <a:off x="2456452" y="5409756"/>
            <a:ext cx="1075765" cy="374308"/>
          </a:xfrm>
          <a:prstGeom prst="rect">
            <a:avLst/>
          </a:prstGeom>
          <a:solidFill>
            <a:srgbClr val="FFFFFF"/>
          </a:solidFill>
          <a:ln w="19050" cap="flat" cmpd="sng" algn="ctr">
            <a:solidFill>
              <a:srgbClr val="292112"/>
            </a:solidFill>
            <a:prstDash val="solid"/>
          </a:ln>
          <a:effectLst/>
        </p:spPr>
        <p:txBody>
          <a:bodyPr lIns="53785" tIns="26893" rIns="53785" bIns="26893" rtlCol="0" anchor="ctr"/>
          <a:lstStyle/>
          <a:p>
            <a:pPr algn="ctr" defTabSz="537815">
              <a:spcAft>
                <a:spcPts val="176"/>
              </a:spcAft>
            </a:pPr>
            <a:r>
              <a:rPr lang="en-US" sz="600" b="1" kern="0" dirty="0">
                <a:solidFill>
                  <a:prstClr val="black"/>
                </a:solidFill>
              </a:rPr>
              <a:t>Wholesale Trust Banks</a:t>
            </a:r>
          </a:p>
          <a:p>
            <a:pPr algn="ctr" defTabSz="537815">
              <a:spcAft>
                <a:spcPts val="176"/>
              </a:spcAft>
            </a:pPr>
            <a:r>
              <a:rPr lang="en-US" sz="600" b="1" kern="0" dirty="0">
                <a:solidFill>
                  <a:prstClr val="black"/>
                </a:solidFill>
              </a:rPr>
              <a:t>(Used by MFSPs)</a:t>
            </a:r>
          </a:p>
        </p:txBody>
      </p:sp>
      <p:sp>
        <p:nvSpPr>
          <p:cNvPr id="53" name="Rectangle 52"/>
          <p:cNvSpPr/>
          <p:nvPr/>
        </p:nvSpPr>
        <p:spPr>
          <a:xfrm>
            <a:off x="2271471" y="4452470"/>
            <a:ext cx="4600999" cy="652965"/>
          </a:xfrm>
          <a:prstGeom prst="rect">
            <a:avLst/>
          </a:prstGeom>
          <a:solidFill>
            <a:srgbClr val="B5CFCC"/>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Center: Not L1 Shared Services</a:t>
            </a:r>
          </a:p>
        </p:txBody>
      </p:sp>
      <p:sp>
        <p:nvSpPr>
          <p:cNvPr id="54" name="Rectangle 53"/>
          <p:cNvSpPr/>
          <p:nvPr/>
        </p:nvSpPr>
        <p:spPr>
          <a:xfrm>
            <a:off x="999455" y="1073613"/>
            <a:ext cx="1183281" cy="4031822"/>
          </a:xfrm>
          <a:prstGeom prst="rect">
            <a:avLst/>
          </a:prstGeom>
          <a:solidFill>
            <a:srgbClr val="B5CFCC"/>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Edge:  “Retail” Services</a:t>
            </a:r>
          </a:p>
        </p:txBody>
      </p:sp>
      <p:sp>
        <p:nvSpPr>
          <p:cNvPr id="56" name="Rectangle 55"/>
          <p:cNvSpPr/>
          <p:nvPr/>
        </p:nvSpPr>
        <p:spPr>
          <a:xfrm>
            <a:off x="1076343" y="1315688"/>
            <a:ext cx="1039690" cy="2318008"/>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MFSP </a:t>
            </a:r>
            <a:br>
              <a:rPr lang="en-US" sz="800" b="1" kern="0" dirty="0">
                <a:solidFill>
                  <a:prstClr val="black"/>
                </a:solidFill>
                <a:latin typeface="Calibri"/>
              </a:rPr>
            </a:br>
            <a:r>
              <a:rPr lang="en-US" sz="800" b="1" kern="0" dirty="0">
                <a:solidFill>
                  <a:prstClr val="black"/>
                </a:solidFill>
                <a:latin typeface="Calibri"/>
              </a:rPr>
              <a:t>Platform</a:t>
            </a:r>
          </a:p>
        </p:txBody>
      </p:sp>
      <p:sp>
        <p:nvSpPr>
          <p:cNvPr id="57" name="Rectangle 56"/>
          <p:cNvSpPr/>
          <p:nvPr/>
        </p:nvSpPr>
        <p:spPr>
          <a:xfrm>
            <a:off x="1074127" y="3943043"/>
            <a:ext cx="1044313" cy="964643"/>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New Innovative Services</a:t>
            </a:r>
          </a:p>
        </p:txBody>
      </p:sp>
      <p:sp>
        <p:nvSpPr>
          <p:cNvPr id="60" name="Rectangle 59"/>
          <p:cNvSpPr/>
          <p:nvPr/>
        </p:nvSpPr>
        <p:spPr>
          <a:xfrm>
            <a:off x="1131745" y="423301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Lending</a:t>
            </a:r>
          </a:p>
        </p:txBody>
      </p:sp>
      <p:sp>
        <p:nvSpPr>
          <p:cNvPr id="61" name="Rectangle 60"/>
          <p:cNvSpPr/>
          <p:nvPr/>
        </p:nvSpPr>
        <p:spPr>
          <a:xfrm>
            <a:off x="1131745" y="442763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Wealth Mgmt.</a:t>
            </a:r>
          </a:p>
        </p:txBody>
      </p:sp>
      <p:sp>
        <p:nvSpPr>
          <p:cNvPr id="62" name="Rectangle 61"/>
          <p:cNvSpPr/>
          <p:nvPr/>
        </p:nvSpPr>
        <p:spPr>
          <a:xfrm>
            <a:off x="1131745" y="4622253"/>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is-IS" sz="600" b="1" dirty="0">
                <a:solidFill>
                  <a:srgbClr val="000000"/>
                </a:solidFill>
              </a:rPr>
              <a:t>Etc.</a:t>
            </a:r>
            <a:endParaRPr lang="en-US" sz="600" b="1" dirty="0">
              <a:solidFill>
                <a:srgbClr val="000000"/>
              </a:solidFill>
            </a:endParaRPr>
          </a:p>
        </p:txBody>
      </p:sp>
      <p:sp>
        <p:nvSpPr>
          <p:cNvPr id="66" name="Rectangle 65"/>
          <p:cNvSpPr/>
          <p:nvPr/>
        </p:nvSpPr>
        <p:spPr>
          <a:xfrm>
            <a:off x="1131745" y="1810838"/>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Accounting</a:t>
            </a:r>
          </a:p>
        </p:txBody>
      </p:sp>
      <p:sp>
        <p:nvSpPr>
          <p:cNvPr id="67" name="Rectangle 66"/>
          <p:cNvSpPr/>
          <p:nvPr/>
        </p:nvSpPr>
        <p:spPr>
          <a:xfrm>
            <a:off x="1131745" y="201079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Payments</a:t>
            </a:r>
          </a:p>
        </p:txBody>
      </p:sp>
      <p:sp>
        <p:nvSpPr>
          <p:cNvPr id="68" name="Rectangle 67"/>
          <p:cNvSpPr/>
          <p:nvPr/>
        </p:nvSpPr>
        <p:spPr>
          <a:xfrm>
            <a:off x="1131745" y="221074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Authentication</a:t>
            </a:r>
          </a:p>
        </p:txBody>
      </p:sp>
      <p:sp>
        <p:nvSpPr>
          <p:cNvPr id="69" name="Rectangle 68"/>
          <p:cNvSpPr/>
          <p:nvPr/>
        </p:nvSpPr>
        <p:spPr>
          <a:xfrm>
            <a:off x="1131745" y="2410694"/>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UX Client and </a:t>
            </a:r>
            <a:r>
              <a:rPr lang="en-US" sz="600" b="1" dirty="0" err="1">
                <a:solidFill>
                  <a:srgbClr val="000000"/>
                </a:solidFill>
              </a:rPr>
              <a:t>Comm</a:t>
            </a:r>
            <a:endParaRPr lang="en-US" sz="600" b="1" dirty="0">
              <a:solidFill>
                <a:srgbClr val="000000"/>
              </a:solidFill>
            </a:endParaRPr>
          </a:p>
        </p:txBody>
      </p:sp>
      <p:sp>
        <p:nvSpPr>
          <p:cNvPr id="70" name="Rectangle 69"/>
          <p:cNvSpPr/>
          <p:nvPr/>
        </p:nvSpPr>
        <p:spPr>
          <a:xfrm>
            <a:off x="1131745" y="2610646"/>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Screening: KYC, AML, CFT</a:t>
            </a:r>
          </a:p>
        </p:txBody>
      </p:sp>
      <p:sp>
        <p:nvSpPr>
          <p:cNvPr id="71" name="Rectangle 70"/>
          <p:cNvSpPr/>
          <p:nvPr/>
        </p:nvSpPr>
        <p:spPr>
          <a:xfrm>
            <a:off x="1131745" y="2810598"/>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Analytics</a:t>
            </a:r>
          </a:p>
        </p:txBody>
      </p:sp>
      <p:sp>
        <p:nvSpPr>
          <p:cNvPr id="72" name="Rectangle 71"/>
          <p:cNvSpPr/>
          <p:nvPr/>
        </p:nvSpPr>
        <p:spPr>
          <a:xfrm>
            <a:off x="1131745" y="301055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Agent Mgmt.</a:t>
            </a:r>
          </a:p>
        </p:txBody>
      </p:sp>
      <p:sp>
        <p:nvSpPr>
          <p:cNvPr id="73" name="Rectangle 72"/>
          <p:cNvSpPr/>
          <p:nvPr/>
        </p:nvSpPr>
        <p:spPr>
          <a:xfrm>
            <a:off x="1131745" y="1610886"/>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Enrollment and ID</a:t>
            </a:r>
          </a:p>
        </p:txBody>
      </p:sp>
      <p:sp>
        <p:nvSpPr>
          <p:cNvPr id="74" name="Rectangle 73"/>
          <p:cNvSpPr/>
          <p:nvPr/>
        </p:nvSpPr>
        <p:spPr>
          <a:xfrm>
            <a:off x="1131745" y="321050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Liquidity Mgmt.</a:t>
            </a:r>
          </a:p>
        </p:txBody>
      </p:sp>
      <p:sp>
        <p:nvSpPr>
          <p:cNvPr id="84" name="Rectangle 83"/>
          <p:cNvSpPr/>
          <p:nvPr/>
        </p:nvSpPr>
        <p:spPr>
          <a:xfrm>
            <a:off x="1129010" y="3410453"/>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Message Proc. and </a:t>
            </a:r>
          </a:p>
          <a:p>
            <a:pPr algn="ctr"/>
            <a:r>
              <a:rPr lang="en-US" sz="600" b="1" dirty="0">
                <a:solidFill>
                  <a:srgbClr val="000000"/>
                </a:solidFill>
              </a:rPr>
              <a:t>IST Gateway</a:t>
            </a:r>
          </a:p>
        </p:txBody>
      </p:sp>
      <p:sp>
        <p:nvSpPr>
          <p:cNvPr id="86" name="Rectangle 85"/>
          <p:cNvSpPr/>
          <p:nvPr/>
        </p:nvSpPr>
        <p:spPr>
          <a:xfrm>
            <a:off x="3323268" y="4603304"/>
            <a:ext cx="2497405" cy="351296"/>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New Innovative Services</a:t>
            </a:r>
          </a:p>
        </p:txBody>
      </p:sp>
      <p:sp>
        <p:nvSpPr>
          <p:cNvPr id="87" name="Rectangle 86"/>
          <p:cNvSpPr/>
          <p:nvPr/>
        </p:nvSpPr>
        <p:spPr>
          <a:xfrm>
            <a:off x="3370213" y="4750292"/>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Credit Scoring</a:t>
            </a:r>
          </a:p>
        </p:txBody>
      </p:sp>
      <p:sp>
        <p:nvSpPr>
          <p:cNvPr id="88" name="Rectangle 87"/>
          <p:cNvSpPr/>
          <p:nvPr/>
        </p:nvSpPr>
        <p:spPr>
          <a:xfrm>
            <a:off x="4186634" y="4750292"/>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Escrow</a:t>
            </a:r>
          </a:p>
        </p:txBody>
      </p:sp>
      <p:sp>
        <p:nvSpPr>
          <p:cNvPr id="89" name="Rectangle 88"/>
          <p:cNvSpPr/>
          <p:nvPr/>
        </p:nvSpPr>
        <p:spPr>
          <a:xfrm>
            <a:off x="5003055" y="4750292"/>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is-IS" sz="600" b="1" dirty="0">
                <a:solidFill>
                  <a:srgbClr val="000000"/>
                </a:solidFill>
              </a:rPr>
              <a:t>Etc.</a:t>
            </a:r>
            <a:endParaRPr lang="en-US" sz="600" b="1" dirty="0">
              <a:solidFill>
                <a:srgbClr val="000000"/>
              </a:solidFill>
            </a:endParaRPr>
          </a:p>
        </p:txBody>
      </p:sp>
      <p:sp>
        <p:nvSpPr>
          <p:cNvPr id="90" name="Rectangle 89"/>
          <p:cNvSpPr/>
          <p:nvPr/>
        </p:nvSpPr>
        <p:spPr>
          <a:xfrm>
            <a:off x="3323268" y="3940616"/>
            <a:ext cx="2497405" cy="351296"/>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Level One API/Standards</a:t>
            </a:r>
          </a:p>
        </p:txBody>
      </p:sp>
      <p:sp>
        <p:nvSpPr>
          <p:cNvPr id="91" name="Rectangle 90"/>
          <p:cNvSpPr/>
          <p:nvPr/>
        </p:nvSpPr>
        <p:spPr>
          <a:xfrm>
            <a:off x="3370213" y="4087603"/>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Message Protocols</a:t>
            </a:r>
          </a:p>
        </p:txBody>
      </p:sp>
      <p:sp>
        <p:nvSpPr>
          <p:cNvPr id="92" name="Rectangle 91"/>
          <p:cNvSpPr/>
          <p:nvPr/>
        </p:nvSpPr>
        <p:spPr>
          <a:xfrm>
            <a:off x="4186634" y="4087603"/>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Security</a:t>
            </a:r>
          </a:p>
        </p:txBody>
      </p:sp>
      <p:sp>
        <p:nvSpPr>
          <p:cNvPr id="93" name="Rectangle 92"/>
          <p:cNvSpPr/>
          <p:nvPr/>
        </p:nvSpPr>
        <p:spPr>
          <a:xfrm>
            <a:off x="5003055" y="4087603"/>
            <a:ext cx="76733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is-IS" sz="600" b="1" dirty="0">
                <a:solidFill>
                  <a:srgbClr val="000000"/>
                </a:solidFill>
              </a:rPr>
              <a:t>Integration</a:t>
            </a:r>
            <a:endParaRPr lang="en-US" sz="600" b="1" dirty="0">
              <a:solidFill>
                <a:srgbClr val="000000"/>
              </a:solidFill>
            </a:endParaRPr>
          </a:p>
        </p:txBody>
      </p:sp>
      <p:grpSp>
        <p:nvGrpSpPr>
          <p:cNvPr id="94" name="Group 93"/>
          <p:cNvGrpSpPr/>
          <p:nvPr/>
        </p:nvGrpSpPr>
        <p:grpSpPr>
          <a:xfrm>
            <a:off x="2182737" y="4038800"/>
            <a:ext cx="1137198" cy="162372"/>
            <a:chOff x="3782804" y="6065860"/>
            <a:chExt cx="1179493" cy="276032"/>
          </a:xfrm>
        </p:grpSpPr>
        <p:sp>
          <p:nvSpPr>
            <p:cNvPr id="95" name="Right Arrow 94"/>
            <p:cNvSpPr/>
            <p:nvPr/>
          </p:nvSpPr>
          <p:spPr>
            <a:xfrm flipH="1">
              <a:off x="3782804"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sp>
          <p:nvSpPr>
            <p:cNvPr id="96" name="Right Arrow 95"/>
            <p:cNvSpPr/>
            <p:nvPr/>
          </p:nvSpPr>
          <p:spPr>
            <a:xfrm>
              <a:off x="4175968"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grpSp>
      <p:grpSp>
        <p:nvGrpSpPr>
          <p:cNvPr id="97" name="Group 96"/>
          <p:cNvGrpSpPr/>
          <p:nvPr/>
        </p:nvGrpSpPr>
        <p:grpSpPr>
          <a:xfrm>
            <a:off x="5824005" y="4038800"/>
            <a:ext cx="1134895" cy="162372"/>
            <a:chOff x="3782804" y="6065860"/>
            <a:chExt cx="1179493" cy="276032"/>
          </a:xfrm>
        </p:grpSpPr>
        <p:sp>
          <p:nvSpPr>
            <p:cNvPr id="98" name="Right Arrow 97"/>
            <p:cNvSpPr/>
            <p:nvPr/>
          </p:nvSpPr>
          <p:spPr>
            <a:xfrm flipH="1">
              <a:off x="3782804"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sp>
          <p:nvSpPr>
            <p:cNvPr id="99" name="Right Arrow 98"/>
            <p:cNvSpPr/>
            <p:nvPr/>
          </p:nvSpPr>
          <p:spPr>
            <a:xfrm>
              <a:off x="4175968"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grpSp>
      <p:grpSp>
        <p:nvGrpSpPr>
          <p:cNvPr id="100" name="Group 99"/>
          <p:cNvGrpSpPr/>
          <p:nvPr/>
        </p:nvGrpSpPr>
        <p:grpSpPr>
          <a:xfrm>
            <a:off x="4490785" y="4291912"/>
            <a:ext cx="162372" cy="324121"/>
            <a:chOff x="7634334" y="6534768"/>
            <a:chExt cx="276032" cy="444750"/>
          </a:xfrm>
        </p:grpSpPr>
        <p:sp>
          <p:nvSpPr>
            <p:cNvPr id="101" name="Right Arrow 100"/>
            <p:cNvSpPr/>
            <p:nvPr/>
          </p:nvSpPr>
          <p:spPr>
            <a:xfrm rot="5400000" flipH="1">
              <a:off x="7600431" y="6568671"/>
              <a:ext cx="343838"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sp>
          <p:nvSpPr>
            <p:cNvPr id="102" name="Right Arrow 101"/>
            <p:cNvSpPr/>
            <p:nvPr/>
          </p:nvSpPr>
          <p:spPr>
            <a:xfrm rot="16200000" flipH="1" flipV="1">
              <a:off x="7648092" y="6717244"/>
              <a:ext cx="248516"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grpSp>
      <p:grpSp>
        <p:nvGrpSpPr>
          <p:cNvPr id="103" name="Group 102"/>
          <p:cNvGrpSpPr/>
          <p:nvPr/>
        </p:nvGrpSpPr>
        <p:grpSpPr>
          <a:xfrm>
            <a:off x="4490784" y="3647883"/>
            <a:ext cx="162374" cy="292731"/>
            <a:chOff x="7634334" y="6534768"/>
            <a:chExt cx="276032" cy="444750"/>
          </a:xfrm>
        </p:grpSpPr>
        <p:sp>
          <p:nvSpPr>
            <p:cNvPr id="104" name="Right Arrow 103"/>
            <p:cNvSpPr/>
            <p:nvPr/>
          </p:nvSpPr>
          <p:spPr>
            <a:xfrm rot="5400000" flipH="1">
              <a:off x="7600431" y="6568671"/>
              <a:ext cx="343838"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sp>
          <p:nvSpPr>
            <p:cNvPr id="105" name="Right Arrow 104"/>
            <p:cNvSpPr/>
            <p:nvPr/>
          </p:nvSpPr>
          <p:spPr>
            <a:xfrm rot="16200000" flipH="1" flipV="1">
              <a:off x="7648092" y="6717244"/>
              <a:ext cx="248516"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grpSp>
      <p:sp>
        <p:nvSpPr>
          <p:cNvPr id="106" name="Rectangle 105"/>
          <p:cNvSpPr/>
          <p:nvPr/>
        </p:nvSpPr>
        <p:spPr>
          <a:xfrm>
            <a:off x="2697636" y="2376661"/>
            <a:ext cx="3757978" cy="387459"/>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Fraud Monitoring and Risk Analytics</a:t>
            </a:r>
          </a:p>
        </p:txBody>
      </p:sp>
      <p:sp>
        <p:nvSpPr>
          <p:cNvPr id="107" name="Rectangle 106"/>
          <p:cNvSpPr/>
          <p:nvPr/>
        </p:nvSpPr>
        <p:spPr>
          <a:xfrm>
            <a:off x="2752079" y="2531484"/>
            <a:ext cx="870720"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IST Gateway</a:t>
            </a:r>
          </a:p>
        </p:txBody>
      </p:sp>
      <p:sp>
        <p:nvSpPr>
          <p:cNvPr id="108" name="Rectangle 107"/>
          <p:cNvSpPr/>
          <p:nvPr/>
        </p:nvSpPr>
        <p:spPr>
          <a:xfrm>
            <a:off x="3677514" y="2531484"/>
            <a:ext cx="870720"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Data Ingestion</a:t>
            </a:r>
          </a:p>
        </p:txBody>
      </p:sp>
      <p:sp>
        <p:nvSpPr>
          <p:cNvPr id="109" name="Rectangle 108"/>
          <p:cNvSpPr/>
          <p:nvPr/>
        </p:nvSpPr>
        <p:spPr>
          <a:xfrm>
            <a:off x="4606301" y="2536688"/>
            <a:ext cx="870720"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Suspect Detection</a:t>
            </a:r>
          </a:p>
        </p:txBody>
      </p:sp>
      <p:sp>
        <p:nvSpPr>
          <p:cNvPr id="110" name="Rectangle 109"/>
          <p:cNvSpPr/>
          <p:nvPr/>
        </p:nvSpPr>
        <p:spPr>
          <a:xfrm>
            <a:off x="5528383" y="2541658"/>
            <a:ext cx="870720"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New Pattern Mining</a:t>
            </a:r>
          </a:p>
        </p:txBody>
      </p:sp>
      <p:sp>
        <p:nvSpPr>
          <p:cNvPr id="111" name="Rectangle 110"/>
          <p:cNvSpPr/>
          <p:nvPr/>
        </p:nvSpPr>
        <p:spPr>
          <a:xfrm>
            <a:off x="2697636" y="2823181"/>
            <a:ext cx="3757978" cy="810515"/>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panose="020F0502020204030204" pitchFamily="34" charset="0"/>
              </a:rPr>
              <a:t>Interoperability Service for Transfers</a:t>
            </a:r>
          </a:p>
        </p:txBody>
      </p:sp>
      <p:sp>
        <p:nvSpPr>
          <p:cNvPr id="112" name="Rectangle 111"/>
          <p:cNvSpPr/>
          <p:nvPr/>
        </p:nvSpPr>
        <p:spPr>
          <a:xfrm>
            <a:off x="2752078" y="2983208"/>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Enrollment of</a:t>
            </a:r>
          </a:p>
          <a:p>
            <a:pPr algn="ctr"/>
            <a:r>
              <a:rPr lang="en-US" sz="600" b="1" dirty="0">
                <a:solidFill>
                  <a:srgbClr val="000000"/>
                </a:solidFill>
              </a:rPr>
              <a:t>Intermediaries</a:t>
            </a:r>
          </a:p>
        </p:txBody>
      </p:sp>
      <p:sp>
        <p:nvSpPr>
          <p:cNvPr id="113" name="Rectangle 112"/>
          <p:cNvSpPr/>
          <p:nvPr/>
        </p:nvSpPr>
        <p:spPr>
          <a:xfrm>
            <a:off x="3677513" y="2983208"/>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Authentication of Intermediaries</a:t>
            </a:r>
          </a:p>
        </p:txBody>
      </p:sp>
      <p:sp>
        <p:nvSpPr>
          <p:cNvPr id="114" name="Rectangle 113"/>
          <p:cNvSpPr/>
          <p:nvPr/>
        </p:nvSpPr>
        <p:spPr>
          <a:xfrm>
            <a:off x="4602948" y="2983208"/>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Analytics</a:t>
            </a:r>
          </a:p>
        </p:txBody>
      </p:sp>
      <p:sp>
        <p:nvSpPr>
          <p:cNvPr id="115" name="Rectangle 114"/>
          <p:cNvSpPr/>
          <p:nvPr/>
        </p:nvSpPr>
        <p:spPr>
          <a:xfrm>
            <a:off x="5528383" y="2983208"/>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Screening: KYC, AML, CFT</a:t>
            </a:r>
          </a:p>
        </p:txBody>
      </p:sp>
      <p:sp>
        <p:nvSpPr>
          <p:cNvPr id="116" name="Rectangle 115"/>
          <p:cNvSpPr/>
          <p:nvPr/>
        </p:nvSpPr>
        <p:spPr>
          <a:xfrm>
            <a:off x="4141264" y="3412380"/>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Message Proc. and</a:t>
            </a:r>
          </a:p>
          <a:p>
            <a:pPr algn="ctr"/>
            <a:r>
              <a:rPr lang="en-US" sz="600" b="1" dirty="0">
                <a:solidFill>
                  <a:srgbClr val="000000"/>
                </a:solidFill>
              </a:rPr>
              <a:t>IST Gateway</a:t>
            </a:r>
          </a:p>
        </p:txBody>
      </p:sp>
      <p:sp>
        <p:nvSpPr>
          <p:cNvPr id="117" name="Rectangle 116"/>
          <p:cNvSpPr/>
          <p:nvPr/>
        </p:nvSpPr>
        <p:spPr>
          <a:xfrm>
            <a:off x="3682765" y="3202560"/>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Fees and Commissions</a:t>
            </a:r>
          </a:p>
        </p:txBody>
      </p:sp>
      <p:sp>
        <p:nvSpPr>
          <p:cNvPr id="118" name="Rectangle 117"/>
          <p:cNvSpPr/>
          <p:nvPr/>
        </p:nvSpPr>
        <p:spPr>
          <a:xfrm>
            <a:off x="4602948" y="3197395"/>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Routing</a:t>
            </a:r>
          </a:p>
        </p:txBody>
      </p:sp>
      <p:sp>
        <p:nvSpPr>
          <p:cNvPr id="119" name="Rectangle 118"/>
          <p:cNvSpPr/>
          <p:nvPr/>
        </p:nvSpPr>
        <p:spPr>
          <a:xfrm>
            <a:off x="5528383" y="3193302"/>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Clearing and </a:t>
            </a:r>
            <a:br>
              <a:rPr lang="en-US" sz="600" b="1" dirty="0">
                <a:solidFill>
                  <a:srgbClr val="000000"/>
                </a:solidFill>
              </a:rPr>
            </a:br>
            <a:r>
              <a:rPr lang="en-US" sz="600" b="1" dirty="0">
                <a:solidFill>
                  <a:srgbClr val="000000"/>
                </a:solidFill>
              </a:rPr>
              <a:t>Settlement</a:t>
            </a:r>
          </a:p>
        </p:txBody>
      </p:sp>
      <p:sp>
        <p:nvSpPr>
          <p:cNvPr id="120" name="Rectangle 119"/>
          <p:cNvSpPr/>
          <p:nvPr/>
        </p:nvSpPr>
        <p:spPr>
          <a:xfrm>
            <a:off x="2758348" y="3200785"/>
            <a:ext cx="87072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Payment Engine</a:t>
            </a:r>
          </a:p>
        </p:txBody>
      </p:sp>
      <p:sp>
        <p:nvSpPr>
          <p:cNvPr id="121" name="Rectangle 120"/>
          <p:cNvSpPr/>
          <p:nvPr/>
        </p:nvSpPr>
        <p:spPr>
          <a:xfrm>
            <a:off x="5486135" y="1320614"/>
            <a:ext cx="969479" cy="995082"/>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Bulk Payment Processor</a:t>
            </a:r>
          </a:p>
        </p:txBody>
      </p:sp>
      <p:sp>
        <p:nvSpPr>
          <p:cNvPr id="122" name="Rectangle 121"/>
          <p:cNvSpPr/>
          <p:nvPr/>
        </p:nvSpPr>
        <p:spPr>
          <a:xfrm>
            <a:off x="5532706" y="1490984"/>
            <a:ext cx="862716"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Enrollment Mgmt.</a:t>
            </a:r>
          </a:p>
        </p:txBody>
      </p:sp>
      <p:sp>
        <p:nvSpPr>
          <p:cNvPr id="123" name="Rectangle 122"/>
          <p:cNvSpPr/>
          <p:nvPr/>
        </p:nvSpPr>
        <p:spPr>
          <a:xfrm>
            <a:off x="5532706" y="1688660"/>
            <a:ext cx="862716"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Pmt. Batch Proc.</a:t>
            </a:r>
          </a:p>
        </p:txBody>
      </p:sp>
      <p:sp>
        <p:nvSpPr>
          <p:cNvPr id="124" name="Rectangle 123"/>
          <p:cNvSpPr/>
          <p:nvPr/>
        </p:nvSpPr>
        <p:spPr>
          <a:xfrm>
            <a:off x="5532706" y="1886336"/>
            <a:ext cx="862716"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Pmt. </a:t>
            </a:r>
            <a:r>
              <a:rPr lang="en-US" sz="600" b="1" dirty="0" err="1">
                <a:solidFill>
                  <a:srgbClr val="000000"/>
                </a:solidFill>
              </a:rPr>
              <a:t>Tx</a:t>
            </a:r>
            <a:r>
              <a:rPr lang="en-US" sz="600" b="1" dirty="0">
                <a:solidFill>
                  <a:srgbClr val="000000"/>
                </a:solidFill>
              </a:rPr>
              <a:t> &amp; </a:t>
            </a:r>
            <a:r>
              <a:rPr lang="en-US" sz="600" b="1" dirty="0" err="1">
                <a:solidFill>
                  <a:srgbClr val="000000"/>
                </a:solidFill>
              </a:rPr>
              <a:t>Rcv</a:t>
            </a:r>
            <a:r>
              <a:rPr lang="en-US" sz="600" b="1" dirty="0">
                <a:solidFill>
                  <a:srgbClr val="000000"/>
                </a:solidFill>
              </a:rPr>
              <a:t>.</a:t>
            </a:r>
          </a:p>
        </p:txBody>
      </p:sp>
      <p:sp>
        <p:nvSpPr>
          <p:cNvPr id="125" name="Rectangle 124"/>
          <p:cNvSpPr/>
          <p:nvPr/>
        </p:nvSpPr>
        <p:spPr>
          <a:xfrm>
            <a:off x="5532706" y="2081623"/>
            <a:ext cx="862716"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Reconcile &amp; Report</a:t>
            </a:r>
          </a:p>
        </p:txBody>
      </p:sp>
      <p:sp>
        <p:nvSpPr>
          <p:cNvPr id="126" name="Rectangle 125"/>
          <p:cNvSpPr/>
          <p:nvPr/>
        </p:nvSpPr>
        <p:spPr>
          <a:xfrm>
            <a:off x="2697636" y="1320614"/>
            <a:ext cx="2757098" cy="995082"/>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Merchant Acquiring Processor</a:t>
            </a:r>
          </a:p>
        </p:txBody>
      </p:sp>
      <p:sp>
        <p:nvSpPr>
          <p:cNvPr id="127" name="Rectangle 126"/>
          <p:cNvSpPr/>
          <p:nvPr/>
        </p:nvSpPr>
        <p:spPr>
          <a:xfrm>
            <a:off x="3658287" y="1886336"/>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Merchant Reporting</a:t>
            </a:r>
          </a:p>
        </p:txBody>
      </p:sp>
      <p:sp>
        <p:nvSpPr>
          <p:cNvPr id="128" name="Rectangle 127"/>
          <p:cNvSpPr/>
          <p:nvPr/>
        </p:nvSpPr>
        <p:spPr>
          <a:xfrm>
            <a:off x="4560106" y="1886336"/>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POS Gateway</a:t>
            </a:r>
          </a:p>
        </p:txBody>
      </p:sp>
      <p:sp>
        <p:nvSpPr>
          <p:cNvPr id="129" name="Rectangle 128"/>
          <p:cNvSpPr/>
          <p:nvPr/>
        </p:nvSpPr>
        <p:spPr>
          <a:xfrm>
            <a:off x="2756468" y="1490984"/>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Enrollment of</a:t>
            </a:r>
          </a:p>
          <a:p>
            <a:pPr algn="ctr"/>
            <a:r>
              <a:rPr lang="en-US" sz="600" b="1" dirty="0">
                <a:solidFill>
                  <a:srgbClr val="000000"/>
                </a:solidFill>
              </a:rPr>
              <a:t>Merchants</a:t>
            </a:r>
          </a:p>
        </p:txBody>
      </p:sp>
      <p:sp>
        <p:nvSpPr>
          <p:cNvPr id="130" name="Rectangle 129"/>
          <p:cNvSpPr/>
          <p:nvPr/>
        </p:nvSpPr>
        <p:spPr>
          <a:xfrm>
            <a:off x="2756468" y="1688660"/>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Invoice Generation</a:t>
            </a:r>
          </a:p>
        </p:txBody>
      </p:sp>
      <p:sp>
        <p:nvSpPr>
          <p:cNvPr id="131" name="Rectangle 130"/>
          <p:cNvSpPr/>
          <p:nvPr/>
        </p:nvSpPr>
        <p:spPr>
          <a:xfrm>
            <a:off x="2756468" y="2081623"/>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Interchange &amp; fees calculation</a:t>
            </a:r>
          </a:p>
        </p:txBody>
      </p:sp>
      <p:sp>
        <p:nvSpPr>
          <p:cNvPr id="132" name="Rectangle 131"/>
          <p:cNvSpPr/>
          <p:nvPr/>
        </p:nvSpPr>
        <p:spPr>
          <a:xfrm>
            <a:off x="4560106" y="1490984"/>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Transaction Engine</a:t>
            </a:r>
          </a:p>
        </p:txBody>
      </p:sp>
      <p:sp>
        <p:nvSpPr>
          <p:cNvPr id="133" name="Rectangle 132"/>
          <p:cNvSpPr/>
          <p:nvPr/>
        </p:nvSpPr>
        <p:spPr>
          <a:xfrm>
            <a:off x="2756468" y="1886336"/>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Authentication</a:t>
            </a:r>
          </a:p>
        </p:txBody>
      </p:sp>
      <p:sp>
        <p:nvSpPr>
          <p:cNvPr id="134" name="Rectangle 133"/>
          <p:cNvSpPr/>
          <p:nvPr/>
        </p:nvSpPr>
        <p:spPr>
          <a:xfrm>
            <a:off x="4560106" y="1688660"/>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IST Gateway</a:t>
            </a:r>
          </a:p>
        </p:txBody>
      </p:sp>
      <p:sp>
        <p:nvSpPr>
          <p:cNvPr id="135" name="Rectangle 134"/>
          <p:cNvSpPr/>
          <p:nvPr/>
        </p:nvSpPr>
        <p:spPr>
          <a:xfrm>
            <a:off x="3658287" y="1688660"/>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Funds Sweep</a:t>
            </a:r>
          </a:p>
        </p:txBody>
      </p:sp>
      <p:sp>
        <p:nvSpPr>
          <p:cNvPr id="136" name="Rectangle 135"/>
          <p:cNvSpPr/>
          <p:nvPr/>
        </p:nvSpPr>
        <p:spPr>
          <a:xfrm>
            <a:off x="3658287" y="1490984"/>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26894" rIns="0" bIns="26894" numCol="1" spcCol="0" rtlCol="0" fromWordArt="0" anchor="ctr" anchorCtr="0" forceAA="0" compatLnSpc="1">
            <a:prstTxWarp prst="textNoShape">
              <a:avLst/>
            </a:prstTxWarp>
            <a:noAutofit/>
          </a:bodyPr>
          <a:lstStyle/>
          <a:p>
            <a:pPr algn="ctr"/>
            <a:r>
              <a:rPr lang="en-US" sz="600" b="1" dirty="0">
                <a:solidFill>
                  <a:srgbClr val="000000"/>
                </a:solidFill>
              </a:rPr>
              <a:t>Fraud Screening and</a:t>
            </a:r>
          </a:p>
          <a:p>
            <a:pPr algn="ctr"/>
            <a:r>
              <a:rPr lang="en-US" sz="600" b="1" dirty="0">
                <a:solidFill>
                  <a:srgbClr val="000000"/>
                </a:solidFill>
              </a:rPr>
              <a:t>Fraud Analytics</a:t>
            </a:r>
          </a:p>
        </p:txBody>
      </p:sp>
      <p:sp>
        <p:nvSpPr>
          <p:cNvPr id="137" name="Rectangle 136"/>
          <p:cNvSpPr/>
          <p:nvPr/>
        </p:nvSpPr>
        <p:spPr>
          <a:xfrm>
            <a:off x="3658287" y="2081623"/>
            <a:ext cx="849431" cy="173266"/>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Proximity Payment</a:t>
            </a:r>
          </a:p>
          <a:p>
            <a:pPr algn="ctr"/>
            <a:r>
              <a:rPr lang="en-US" sz="600" b="1" dirty="0">
                <a:solidFill>
                  <a:srgbClr val="000000"/>
                </a:solidFill>
              </a:rPr>
              <a:t>Technology</a:t>
            </a:r>
          </a:p>
        </p:txBody>
      </p:sp>
      <p:grpSp>
        <p:nvGrpSpPr>
          <p:cNvPr id="138" name="Group 137"/>
          <p:cNvGrpSpPr/>
          <p:nvPr/>
        </p:nvGrpSpPr>
        <p:grpSpPr>
          <a:xfrm rot="16200000">
            <a:off x="5525099" y="4543075"/>
            <a:ext cx="1097265" cy="162372"/>
            <a:chOff x="3782804" y="6065860"/>
            <a:chExt cx="1179493" cy="276032"/>
          </a:xfrm>
        </p:grpSpPr>
        <p:sp>
          <p:nvSpPr>
            <p:cNvPr id="139" name="Right Arrow 138"/>
            <p:cNvSpPr/>
            <p:nvPr/>
          </p:nvSpPr>
          <p:spPr>
            <a:xfrm flipH="1">
              <a:off x="3782804"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sp>
          <p:nvSpPr>
            <p:cNvPr id="140" name="Right Arrow 139"/>
            <p:cNvSpPr/>
            <p:nvPr/>
          </p:nvSpPr>
          <p:spPr>
            <a:xfrm>
              <a:off x="4175968" y="6065860"/>
              <a:ext cx="786329" cy="276032"/>
            </a:xfrm>
            <a:prstGeom prst="rightArrow">
              <a:avLst/>
            </a:prstGeom>
            <a:solidFill>
              <a:srgbClr val="62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9">
                <a:solidFill>
                  <a:prstClr val="white"/>
                </a:solidFill>
              </a:endParaRPr>
            </a:p>
          </p:txBody>
        </p:sp>
      </p:grpSp>
      <p:sp>
        <p:nvSpPr>
          <p:cNvPr id="157" name="Rectangle 156"/>
          <p:cNvSpPr/>
          <p:nvPr/>
        </p:nvSpPr>
        <p:spPr>
          <a:xfrm>
            <a:off x="8209479" y="1073613"/>
            <a:ext cx="806824" cy="5219984"/>
          </a:xfrm>
          <a:prstGeom prst="rect">
            <a:avLst/>
          </a:prstGeom>
          <a:solidFill>
            <a:schemeClr val="bg1">
              <a:lumMod val="85000"/>
            </a:schemeClr>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Users</a:t>
            </a:r>
          </a:p>
        </p:txBody>
      </p:sp>
      <p:sp>
        <p:nvSpPr>
          <p:cNvPr id="158" name="Oval 157"/>
          <p:cNvSpPr/>
          <p:nvPr/>
        </p:nvSpPr>
        <p:spPr>
          <a:xfrm>
            <a:off x="8362675" y="1463393"/>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59" name="Oval 158"/>
          <p:cNvSpPr/>
          <p:nvPr/>
        </p:nvSpPr>
        <p:spPr>
          <a:xfrm>
            <a:off x="8362675" y="2640937"/>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0" name="Oval 159"/>
          <p:cNvSpPr/>
          <p:nvPr/>
        </p:nvSpPr>
        <p:spPr>
          <a:xfrm>
            <a:off x="8362675" y="3229708"/>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1" name="Oval 160"/>
          <p:cNvSpPr/>
          <p:nvPr/>
        </p:nvSpPr>
        <p:spPr>
          <a:xfrm>
            <a:off x="8362675" y="3818480"/>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2" name="Oval 161"/>
          <p:cNvSpPr/>
          <p:nvPr/>
        </p:nvSpPr>
        <p:spPr>
          <a:xfrm>
            <a:off x="8362675" y="4407252"/>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3" name="Oval 162"/>
          <p:cNvSpPr/>
          <p:nvPr/>
        </p:nvSpPr>
        <p:spPr>
          <a:xfrm>
            <a:off x="8362675" y="4996024"/>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4" name="Oval 163"/>
          <p:cNvSpPr/>
          <p:nvPr/>
        </p:nvSpPr>
        <p:spPr>
          <a:xfrm>
            <a:off x="8362675" y="5584796"/>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5" name="Oval 164"/>
          <p:cNvSpPr/>
          <p:nvPr/>
        </p:nvSpPr>
        <p:spPr>
          <a:xfrm>
            <a:off x="8362675" y="2052165"/>
            <a:ext cx="500434" cy="500434"/>
          </a:xfrm>
          <a:prstGeom prst="ellipse">
            <a:avLst/>
          </a:prstGeom>
          <a:solidFill>
            <a:schemeClr val="bg1">
              <a:lumMod val="50000"/>
            </a:schemeClr>
          </a:solidFill>
          <a:ln w="19050" cap="flat" cmpd="sng" algn="ctr">
            <a:noFill/>
            <a:prstDash val="solid"/>
          </a:ln>
          <a:effectLst/>
        </p:spPr>
        <p:txBody>
          <a:bodyPr lIns="53785" tIns="26893" rIns="53785" bIns="26893" rtlCol="0" anchor="t"/>
          <a:lstStyle/>
          <a:p>
            <a:pPr algn="ctr" defTabSz="537815"/>
            <a:endParaRPr lang="en-US" sz="600" kern="0" dirty="0">
              <a:solidFill>
                <a:srgbClr val="FFFFFF"/>
              </a:solidFill>
              <a:latin typeface="Calibri"/>
            </a:endParaRPr>
          </a:p>
        </p:txBody>
      </p:sp>
      <p:sp>
        <p:nvSpPr>
          <p:cNvPr id="166" name="Rectangle 165"/>
          <p:cNvSpPr/>
          <p:nvPr/>
        </p:nvSpPr>
        <p:spPr>
          <a:xfrm>
            <a:off x="8318810" y="1539197"/>
            <a:ext cx="579044"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Consumers</a:t>
            </a:r>
          </a:p>
        </p:txBody>
      </p:sp>
      <p:sp>
        <p:nvSpPr>
          <p:cNvPr id="167" name="Rectangle 166"/>
          <p:cNvSpPr/>
          <p:nvPr/>
        </p:nvSpPr>
        <p:spPr>
          <a:xfrm>
            <a:off x="8362675" y="2729789"/>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Merchants</a:t>
            </a:r>
          </a:p>
        </p:txBody>
      </p:sp>
      <p:sp>
        <p:nvSpPr>
          <p:cNvPr id="168" name="Rectangle 167"/>
          <p:cNvSpPr/>
          <p:nvPr/>
        </p:nvSpPr>
        <p:spPr>
          <a:xfrm>
            <a:off x="8362675" y="3318560"/>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Schools</a:t>
            </a:r>
          </a:p>
        </p:txBody>
      </p:sp>
      <p:sp>
        <p:nvSpPr>
          <p:cNvPr id="169" name="Rectangle 168"/>
          <p:cNvSpPr/>
          <p:nvPr/>
        </p:nvSpPr>
        <p:spPr>
          <a:xfrm>
            <a:off x="8362675" y="3907332"/>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Utilities and Other Consumer Billers</a:t>
            </a:r>
          </a:p>
        </p:txBody>
      </p:sp>
      <p:sp>
        <p:nvSpPr>
          <p:cNvPr id="170" name="Rectangle 169"/>
          <p:cNvSpPr/>
          <p:nvPr/>
        </p:nvSpPr>
        <p:spPr>
          <a:xfrm>
            <a:off x="8334967" y="4496104"/>
            <a:ext cx="558064"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Government Agencies</a:t>
            </a:r>
          </a:p>
        </p:txBody>
      </p:sp>
      <p:sp>
        <p:nvSpPr>
          <p:cNvPr id="171" name="Rectangle 170"/>
          <p:cNvSpPr/>
          <p:nvPr/>
        </p:nvSpPr>
        <p:spPr>
          <a:xfrm>
            <a:off x="8328040" y="5084876"/>
            <a:ext cx="57674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International</a:t>
            </a:r>
          </a:p>
          <a:p>
            <a:pPr algn="ctr"/>
            <a:r>
              <a:rPr lang="en-US" sz="600" dirty="0">
                <a:solidFill>
                  <a:srgbClr val="FFFFFF"/>
                </a:solidFill>
              </a:rPr>
              <a:t>Agencies</a:t>
            </a:r>
          </a:p>
        </p:txBody>
      </p:sp>
      <p:sp>
        <p:nvSpPr>
          <p:cNvPr id="172" name="Rectangle 171"/>
          <p:cNvSpPr/>
          <p:nvPr/>
        </p:nvSpPr>
        <p:spPr>
          <a:xfrm>
            <a:off x="8355748" y="5659795"/>
            <a:ext cx="511070"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Employers</a:t>
            </a:r>
          </a:p>
        </p:txBody>
      </p:sp>
      <p:sp>
        <p:nvSpPr>
          <p:cNvPr id="173" name="Rectangle 172"/>
          <p:cNvSpPr/>
          <p:nvPr/>
        </p:nvSpPr>
        <p:spPr>
          <a:xfrm>
            <a:off x="8362675" y="2141017"/>
            <a:ext cx="498131" cy="322729"/>
          </a:xfrm>
          <a:prstGeom prst="rect">
            <a:avLst/>
          </a:prstGeom>
          <a:no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ctr" anchorCtr="0" forceAA="0" compatLnSpc="1">
            <a:prstTxWarp prst="textNoShape">
              <a:avLst/>
            </a:prstTxWarp>
            <a:noAutofit/>
          </a:bodyPr>
          <a:lstStyle/>
          <a:p>
            <a:pPr algn="ctr"/>
            <a:r>
              <a:rPr lang="en-US" sz="600" dirty="0">
                <a:solidFill>
                  <a:srgbClr val="FFFFFF"/>
                </a:solidFill>
              </a:rPr>
              <a:t>Agents</a:t>
            </a:r>
          </a:p>
        </p:txBody>
      </p:sp>
      <p:sp>
        <p:nvSpPr>
          <p:cNvPr id="174" name="Rectangle 173"/>
          <p:cNvSpPr/>
          <p:nvPr/>
        </p:nvSpPr>
        <p:spPr>
          <a:xfrm>
            <a:off x="6946296" y="1073613"/>
            <a:ext cx="1183281" cy="4031822"/>
          </a:xfrm>
          <a:prstGeom prst="rect">
            <a:avLst/>
          </a:prstGeom>
          <a:solidFill>
            <a:srgbClr val="B5CFCC"/>
          </a:solidFill>
          <a:ln w="2857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456" tIns="34228" rIns="68456" bIns="34228" numCol="1" spcCol="0" rtlCol="0" fromWordArt="0" anchor="t" anchorCtr="0" forceAA="0" compatLnSpc="1">
            <a:prstTxWarp prst="textNoShape">
              <a:avLst/>
            </a:prstTxWarp>
            <a:noAutofit/>
          </a:bodyPr>
          <a:lstStyle/>
          <a:p>
            <a:r>
              <a:rPr lang="en-US" sz="700" b="1" dirty="0">
                <a:solidFill>
                  <a:prstClr val="black"/>
                </a:solidFill>
              </a:rPr>
              <a:t>Edge:  “Retail” Services</a:t>
            </a:r>
          </a:p>
        </p:txBody>
      </p:sp>
      <p:sp>
        <p:nvSpPr>
          <p:cNvPr id="175" name="Rectangle 174"/>
          <p:cNvSpPr/>
          <p:nvPr/>
        </p:nvSpPr>
        <p:spPr>
          <a:xfrm>
            <a:off x="7023184" y="1315688"/>
            <a:ext cx="1039690" cy="2318008"/>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MFSP </a:t>
            </a:r>
            <a:br>
              <a:rPr lang="en-US" sz="800" b="1" kern="0" dirty="0">
                <a:solidFill>
                  <a:prstClr val="black"/>
                </a:solidFill>
                <a:latin typeface="Calibri"/>
              </a:rPr>
            </a:br>
            <a:r>
              <a:rPr lang="en-US" sz="800" b="1" kern="0" dirty="0">
                <a:solidFill>
                  <a:prstClr val="black"/>
                </a:solidFill>
                <a:latin typeface="Calibri"/>
              </a:rPr>
              <a:t>Platform</a:t>
            </a:r>
          </a:p>
        </p:txBody>
      </p:sp>
      <p:sp>
        <p:nvSpPr>
          <p:cNvPr id="176" name="Rectangle 175"/>
          <p:cNvSpPr/>
          <p:nvPr/>
        </p:nvSpPr>
        <p:spPr>
          <a:xfrm>
            <a:off x="7020968" y="3943043"/>
            <a:ext cx="1044313" cy="964643"/>
          </a:xfrm>
          <a:prstGeom prst="rect">
            <a:avLst/>
          </a:prstGeom>
          <a:solidFill>
            <a:srgbClr val="FFFFFF"/>
          </a:solidFill>
          <a:ln w="19050" cap="flat" cmpd="sng" algn="ctr">
            <a:solidFill>
              <a:srgbClr val="292112"/>
            </a:solidFill>
            <a:prstDash val="solid"/>
          </a:ln>
          <a:effectLst/>
        </p:spPr>
        <p:txBody>
          <a:bodyPr lIns="53785" tIns="26893" rIns="53785" bIns="26893" rtlCol="0" anchor="t"/>
          <a:lstStyle/>
          <a:p>
            <a:pPr algn="ctr" defTabSz="537815"/>
            <a:r>
              <a:rPr lang="en-US" sz="800" b="1" kern="0" dirty="0">
                <a:solidFill>
                  <a:prstClr val="black"/>
                </a:solidFill>
                <a:latin typeface="Calibri"/>
              </a:rPr>
              <a:t>New Innovative Services</a:t>
            </a:r>
          </a:p>
        </p:txBody>
      </p:sp>
      <p:sp>
        <p:nvSpPr>
          <p:cNvPr id="177" name="Rectangle 176"/>
          <p:cNvSpPr/>
          <p:nvPr/>
        </p:nvSpPr>
        <p:spPr>
          <a:xfrm>
            <a:off x="7078586" y="423301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Lending</a:t>
            </a:r>
          </a:p>
        </p:txBody>
      </p:sp>
      <p:sp>
        <p:nvSpPr>
          <p:cNvPr id="178" name="Rectangle 177"/>
          <p:cNvSpPr/>
          <p:nvPr/>
        </p:nvSpPr>
        <p:spPr>
          <a:xfrm>
            <a:off x="7078586" y="442763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Wealth Mgmt.</a:t>
            </a:r>
          </a:p>
        </p:txBody>
      </p:sp>
      <p:sp>
        <p:nvSpPr>
          <p:cNvPr id="179" name="Rectangle 178"/>
          <p:cNvSpPr/>
          <p:nvPr/>
        </p:nvSpPr>
        <p:spPr>
          <a:xfrm>
            <a:off x="7078586" y="4622253"/>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is-IS" sz="600" b="1" dirty="0">
                <a:solidFill>
                  <a:srgbClr val="000000"/>
                </a:solidFill>
              </a:rPr>
              <a:t>Etc.</a:t>
            </a:r>
            <a:endParaRPr lang="en-US" sz="600" b="1" dirty="0">
              <a:solidFill>
                <a:srgbClr val="000000"/>
              </a:solidFill>
            </a:endParaRPr>
          </a:p>
        </p:txBody>
      </p:sp>
      <p:sp>
        <p:nvSpPr>
          <p:cNvPr id="180" name="Rectangle 179"/>
          <p:cNvSpPr/>
          <p:nvPr/>
        </p:nvSpPr>
        <p:spPr>
          <a:xfrm>
            <a:off x="7078586" y="1810838"/>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Accounting</a:t>
            </a:r>
          </a:p>
        </p:txBody>
      </p:sp>
      <p:sp>
        <p:nvSpPr>
          <p:cNvPr id="181" name="Rectangle 180"/>
          <p:cNvSpPr/>
          <p:nvPr/>
        </p:nvSpPr>
        <p:spPr>
          <a:xfrm>
            <a:off x="7078586" y="201079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Payments</a:t>
            </a:r>
          </a:p>
        </p:txBody>
      </p:sp>
      <p:sp>
        <p:nvSpPr>
          <p:cNvPr id="182" name="Rectangle 181"/>
          <p:cNvSpPr/>
          <p:nvPr/>
        </p:nvSpPr>
        <p:spPr>
          <a:xfrm>
            <a:off x="7078586" y="221074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Authentication</a:t>
            </a:r>
          </a:p>
        </p:txBody>
      </p:sp>
      <p:sp>
        <p:nvSpPr>
          <p:cNvPr id="183" name="Rectangle 182"/>
          <p:cNvSpPr/>
          <p:nvPr/>
        </p:nvSpPr>
        <p:spPr>
          <a:xfrm>
            <a:off x="7078586" y="2410694"/>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UX Client and </a:t>
            </a:r>
            <a:r>
              <a:rPr lang="en-US" sz="600" b="1" dirty="0" err="1">
                <a:solidFill>
                  <a:srgbClr val="000000"/>
                </a:solidFill>
              </a:rPr>
              <a:t>Comm</a:t>
            </a:r>
            <a:endParaRPr lang="en-US" sz="600" b="1" dirty="0">
              <a:solidFill>
                <a:srgbClr val="000000"/>
              </a:solidFill>
            </a:endParaRPr>
          </a:p>
        </p:txBody>
      </p:sp>
      <p:sp>
        <p:nvSpPr>
          <p:cNvPr id="184" name="Rectangle 183"/>
          <p:cNvSpPr/>
          <p:nvPr/>
        </p:nvSpPr>
        <p:spPr>
          <a:xfrm>
            <a:off x="7078586" y="2610646"/>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Screening: KYC, AML, CFT</a:t>
            </a:r>
          </a:p>
        </p:txBody>
      </p:sp>
      <p:sp>
        <p:nvSpPr>
          <p:cNvPr id="185" name="Rectangle 184"/>
          <p:cNvSpPr/>
          <p:nvPr/>
        </p:nvSpPr>
        <p:spPr>
          <a:xfrm>
            <a:off x="7078586" y="2810598"/>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Fraud Analytics</a:t>
            </a:r>
          </a:p>
        </p:txBody>
      </p:sp>
      <p:sp>
        <p:nvSpPr>
          <p:cNvPr id="186" name="Rectangle 185"/>
          <p:cNvSpPr/>
          <p:nvPr/>
        </p:nvSpPr>
        <p:spPr>
          <a:xfrm>
            <a:off x="7078586" y="3010550"/>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Agent Mgmt.</a:t>
            </a:r>
          </a:p>
        </p:txBody>
      </p:sp>
      <p:sp>
        <p:nvSpPr>
          <p:cNvPr id="187" name="Rectangle 186"/>
          <p:cNvSpPr/>
          <p:nvPr/>
        </p:nvSpPr>
        <p:spPr>
          <a:xfrm>
            <a:off x="7078586" y="1610886"/>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Enrollment and ID</a:t>
            </a:r>
          </a:p>
        </p:txBody>
      </p:sp>
      <p:sp>
        <p:nvSpPr>
          <p:cNvPr id="188" name="Rectangle 187"/>
          <p:cNvSpPr/>
          <p:nvPr/>
        </p:nvSpPr>
        <p:spPr>
          <a:xfrm>
            <a:off x="7078586" y="3210502"/>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Liquidity Mgmt.</a:t>
            </a:r>
          </a:p>
        </p:txBody>
      </p:sp>
      <p:sp>
        <p:nvSpPr>
          <p:cNvPr id="189" name="Rectangle 188"/>
          <p:cNvSpPr/>
          <p:nvPr/>
        </p:nvSpPr>
        <p:spPr>
          <a:xfrm>
            <a:off x="7075851" y="3410453"/>
            <a:ext cx="924169" cy="172199"/>
          </a:xfrm>
          <a:prstGeom prst="rect">
            <a:avLst/>
          </a:prstGeom>
          <a:solidFill>
            <a:srgbClr val="D8E5E3"/>
          </a:solidFill>
          <a:ln w="9525">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3788" tIns="26894" rIns="53788" bIns="26894" numCol="1" spcCol="0" rtlCol="0" fromWordArt="0" anchor="ctr" anchorCtr="0" forceAA="0" compatLnSpc="1">
            <a:prstTxWarp prst="textNoShape">
              <a:avLst/>
            </a:prstTxWarp>
            <a:noAutofit/>
          </a:bodyPr>
          <a:lstStyle/>
          <a:p>
            <a:pPr algn="ctr"/>
            <a:r>
              <a:rPr lang="en-US" sz="600" b="1" dirty="0">
                <a:solidFill>
                  <a:srgbClr val="000000"/>
                </a:solidFill>
              </a:rPr>
              <a:t>Message Proc. and </a:t>
            </a:r>
          </a:p>
          <a:p>
            <a:pPr algn="ctr"/>
            <a:r>
              <a:rPr lang="en-US" sz="600" b="1" dirty="0">
                <a:solidFill>
                  <a:srgbClr val="000000"/>
                </a:solidFill>
              </a:rPr>
              <a:t>IST Gateway</a:t>
            </a:r>
          </a:p>
        </p:txBody>
      </p:sp>
      <p:pic>
        <p:nvPicPr>
          <p:cNvPr id="190" name="Picture 189" descr="https://cdn1.iconfinder.com/data/icons/MetroStation-PNG/128/MB__home.png">
            <a:hlinkClick r:id="rId2" action="ppaction://hlinksldjump"/>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333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 MONEY SECURE – Check My Account Balance</a:t>
            </a:r>
          </a:p>
        </p:txBody>
      </p:sp>
      <p:sp>
        <p:nvSpPr>
          <p:cNvPr id="4" name="Slide Number Placeholder 3"/>
          <p:cNvSpPr>
            <a:spLocks noGrp="1"/>
          </p:cNvSpPr>
          <p:nvPr>
            <p:ph type="sldNum" sz="quarter" idx="4294967295"/>
          </p:nvPr>
        </p:nvSpPr>
        <p:spPr>
          <a:xfrm>
            <a:off x="8607794" y="6491706"/>
            <a:ext cx="536206" cy="366295"/>
          </a:xfrm>
        </p:spPr>
        <p:txBody>
          <a:bodyPr/>
          <a:lstStyle/>
          <a:p>
            <a:fld id="{CEA59029-AE63-4CEF-B691-D4488B176AF2}" type="slidenum">
              <a:rPr lang="en-US" smtClean="0">
                <a:solidFill>
                  <a:prstClr val="black">
                    <a:tint val="75000"/>
                  </a:prstClr>
                </a:solidFill>
              </a:rPr>
              <a:pPr/>
              <a:t>29</a:t>
            </a:fld>
            <a:endParaRPr lang="en-US" dirty="0">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12" y="1345431"/>
            <a:ext cx="1845611"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380023" y="3837645"/>
            <a:ext cx="1670685" cy="55795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Financial information kept secure behind PIN</a:t>
            </a:r>
          </a:p>
        </p:txBody>
      </p:sp>
      <p:sp>
        <p:nvSpPr>
          <p:cNvPr id="6" name="Rectangle 5"/>
          <p:cNvSpPr/>
          <p:nvPr/>
        </p:nvSpPr>
        <p:spPr>
          <a:xfrm>
            <a:off x="2529850" y="1013961"/>
            <a:ext cx="2596954" cy="55798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Free mini statement shows current balance and recent transactions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850" y="1817144"/>
            <a:ext cx="1371032" cy="16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Down Arrow 10">
            <a:hlinkClick r:id="rId4"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9" name="Group 8"/>
          <p:cNvGrpSpPr/>
          <p:nvPr/>
        </p:nvGrpSpPr>
        <p:grpSpPr>
          <a:xfrm>
            <a:off x="4441288" y="1817144"/>
            <a:ext cx="1371032" cy="2091769"/>
            <a:chOff x="4441288" y="1817144"/>
            <a:chExt cx="1371032" cy="2091769"/>
          </a:xfrm>
        </p:grpSpPr>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47803"/>
            <a:stretch/>
          </p:blipFill>
          <p:spPr bwMode="auto">
            <a:xfrm>
              <a:off x="4441288" y="1817144"/>
              <a:ext cx="1371032" cy="862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080" t="25611" r="474"/>
            <a:stretch/>
          </p:blipFill>
          <p:spPr bwMode="auto">
            <a:xfrm>
              <a:off x="4441288" y="2679673"/>
              <a:ext cx="1371032" cy="122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0" name="Straight Arrow Connector 9"/>
          <p:cNvCxnSpPr>
            <a:stCxn id="2" idx="0"/>
          </p:cNvCxnSpPr>
          <p:nvPr/>
        </p:nvCxnSpPr>
        <p:spPr>
          <a:xfrm flipH="1" flipV="1">
            <a:off x="2969703" y="3294293"/>
            <a:ext cx="245663" cy="54335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https://cdn1.iconfinder.com/data/icons/MetroStation-PNG/128/MB__home.png">
            <a:hlinkClick r:id="rId7" action="ppaction://hlinksldjump"/>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2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30</a:t>
            </a:fld>
            <a:endParaRPr lang="en-US" dirty="0">
              <a:solidFill>
                <a:prstClr val="black">
                  <a:tint val="75000"/>
                </a:prstClr>
              </a:solidFill>
            </a:endParaRPr>
          </a:p>
        </p:txBody>
      </p:sp>
      <p:sp>
        <p:nvSpPr>
          <p:cNvPr id="2" name="Title 1"/>
          <p:cNvSpPr>
            <a:spLocks noGrp="1"/>
          </p:cNvSpPr>
          <p:nvPr>
            <p:ph type="title"/>
          </p:nvPr>
        </p:nvSpPr>
        <p:spPr>
          <a:prstGeom prst="rect">
            <a:avLst/>
          </a:prstGeom>
        </p:spPr>
        <p:txBody>
          <a:bodyPr/>
          <a:lstStyle/>
          <a:p>
            <a:r>
              <a:rPr lang="en-US" dirty="0"/>
              <a:t>KEEP MONEY SECURE – Tier Limits</a:t>
            </a:r>
          </a:p>
        </p:txBody>
      </p:sp>
      <p:sp>
        <p:nvSpPr>
          <p:cNvPr id="17" name="Down Arrow 16">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14" name="Rectangle 13"/>
          <p:cNvSpPr/>
          <p:nvPr/>
        </p:nvSpPr>
        <p:spPr bwMode="auto">
          <a:xfrm>
            <a:off x="184405" y="983441"/>
            <a:ext cx="2827244" cy="42717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Tiered transaction limits are set and monitored at the IST to reduce and manage system risk</a:t>
            </a:r>
          </a:p>
        </p:txBody>
      </p:sp>
      <p:grpSp>
        <p:nvGrpSpPr>
          <p:cNvPr id="16" name="Group 15"/>
          <p:cNvGrpSpPr/>
          <p:nvPr/>
        </p:nvGrpSpPr>
        <p:grpSpPr>
          <a:xfrm>
            <a:off x="184405" y="1678593"/>
            <a:ext cx="8703379" cy="3650152"/>
            <a:chOff x="184405" y="1678593"/>
            <a:chExt cx="8703379" cy="3650152"/>
          </a:xfrm>
        </p:grpSpPr>
        <p:pic>
          <p:nvPicPr>
            <p:cNvPr id="3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4119"/>
            <a:stretch/>
          </p:blipFill>
          <p:spPr bwMode="auto">
            <a:xfrm>
              <a:off x="200984" y="1678593"/>
              <a:ext cx="8686257" cy="25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2" t="6501" r="1" b="73695"/>
            <a:stretch/>
          </p:blipFill>
          <p:spPr bwMode="auto">
            <a:xfrm>
              <a:off x="200984" y="1930958"/>
              <a:ext cx="8686257" cy="771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0" t="32349" b="30469"/>
            <a:stretch/>
          </p:blipFill>
          <p:spPr bwMode="auto">
            <a:xfrm>
              <a:off x="200984" y="2696688"/>
              <a:ext cx="8686257" cy="1447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5232"/>
            <a:stretch/>
          </p:blipFill>
          <p:spPr bwMode="auto">
            <a:xfrm>
              <a:off x="184405" y="4608571"/>
              <a:ext cx="8702836" cy="476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75516"/>
            <a:stretch/>
          </p:blipFill>
          <p:spPr bwMode="auto">
            <a:xfrm>
              <a:off x="184405" y="4137878"/>
              <a:ext cx="8702836" cy="47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50" b="8740"/>
            <a:stretch/>
          </p:blipFill>
          <p:spPr bwMode="auto">
            <a:xfrm>
              <a:off x="200984" y="5065258"/>
              <a:ext cx="8686800" cy="26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98450" b="75516"/>
            <a:stretch/>
          </p:blipFill>
          <p:spPr bwMode="auto">
            <a:xfrm>
              <a:off x="8751149" y="4752617"/>
              <a:ext cx="134888" cy="47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63" name="Group 2062"/>
          <p:cNvGrpSpPr/>
          <p:nvPr/>
        </p:nvGrpSpPr>
        <p:grpSpPr>
          <a:xfrm>
            <a:off x="2390862" y="983442"/>
            <a:ext cx="5587067" cy="1432587"/>
            <a:chOff x="2390862" y="983442"/>
            <a:chExt cx="5587067" cy="1432587"/>
          </a:xfrm>
        </p:grpSpPr>
        <p:sp>
          <p:nvSpPr>
            <p:cNvPr id="18" name="Rectangle 17"/>
            <p:cNvSpPr/>
            <p:nvPr/>
          </p:nvSpPr>
          <p:spPr bwMode="auto">
            <a:xfrm>
              <a:off x="3691418" y="983442"/>
              <a:ext cx="4286511" cy="42717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Transaction amounts and counts are tracked at the person level (incoming and outgoing), and are monitored for multiple time periods</a:t>
              </a:r>
            </a:p>
          </p:txBody>
        </p:sp>
        <p:cxnSp>
          <p:nvCxnSpPr>
            <p:cNvPr id="24" name="Straight Arrow Connector 23"/>
            <p:cNvCxnSpPr/>
            <p:nvPr/>
          </p:nvCxnSpPr>
          <p:spPr>
            <a:xfrm flipH="1">
              <a:off x="2390862" y="1410616"/>
              <a:ext cx="1845578" cy="100541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9" name="Straight Arrow Connector 2048"/>
            <p:cNvCxnSpPr/>
            <p:nvPr/>
          </p:nvCxnSpPr>
          <p:spPr>
            <a:xfrm flipH="1">
              <a:off x="3120705" y="1410616"/>
              <a:ext cx="1115735" cy="100541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4" name="Straight Arrow Connector 2053"/>
            <p:cNvCxnSpPr/>
            <p:nvPr/>
          </p:nvCxnSpPr>
          <p:spPr>
            <a:xfrm flipH="1">
              <a:off x="3909270" y="1410616"/>
              <a:ext cx="327170" cy="100541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6" name="Straight Arrow Connector 2055"/>
            <p:cNvCxnSpPr/>
            <p:nvPr/>
          </p:nvCxnSpPr>
          <p:spPr>
            <a:xfrm>
              <a:off x="4236440" y="1410616"/>
              <a:ext cx="2617366" cy="100541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64" name="Group 2063"/>
          <p:cNvGrpSpPr/>
          <p:nvPr/>
        </p:nvGrpSpPr>
        <p:grpSpPr>
          <a:xfrm>
            <a:off x="553673" y="2625754"/>
            <a:ext cx="5802638" cy="3590488"/>
            <a:chOff x="553673" y="2625754"/>
            <a:chExt cx="5802638" cy="3590488"/>
          </a:xfrm>
        </p:grpSpPr>
        <p:sp>
          <p:nvSpPr>
            <p:cNvPr id="9" name="Rectangle 8"/>
            <p:cNvSpPr/>
            <p:nvPr/>
          </p:nvSpPr>
          <p:spPr bwMode="auto">
            <a:xfrm>
              <a:off x="2715335" y="5607977"/>
              <a:ext cx="3640976" cy="60826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Local KYC regulations in addition to other factors can be used to define requirements for a user to be granted a higher tier</a:t>
              </a:r>
            </a:p>
          </p:txBody>
        </p:sp>
        <p:cxnSp>
          <p:nvCxnSpPr>
            <p:cNvPr id="2059" name="Straight Arrow Connector 2058"/>
            <p:cNvCxnSpPr/>
            <p:nvPr/>
          </p:nvCxnSpPr>
          <p:spPr>
            <a:xfrm flipH="1" flipV="1">
              <a:off x="687897" y="2625754"/>
              <a:ext cx="2027438" cy="328635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61" name="Straight Arrow Connector 2060"/>
            <p:cNvCxnSpPr/>
            <p:nvPr/>
          </p:nvCxnSpPr>
          <p:spPr>
            <a:xfrm flipH="1" flipV="1">
              <a:off x="553673" y="5197001"/>
              <a:ext cx="2161662" cy="71510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25" name="Picture 24" descr="https://cdn1.iconfinder.com/data/icons/MetroStation-PNG/128/MB__home.png">
            <a:hlinkClick r:id="rId7" action="ppaction://hlinksldjump"/>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01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63"/>
                                        </p:tgtEl>
                                        <p:attrNameLst>
                                          <p:attrName>style.visibility</p:attrName>
                                        </p:attrNameLst>
                                      </p:cBhvr>
                                      <p:to>
                                        <p:strVal val="visible"/>
                                      </p:to>
                                    </p:set>
                                    <p:anim calcmode="lin" valueType="num">
                                      <p:cBhvr additive="base">
                                        <p:cTn id="7" dur="500" fill="hold"/>
                                        <p:tgtEl>
                                          <p:spTgt spid="2063"/>
                                        </p:tgtEl>
                                        <p:attrNameLst>
                                          <p:attrName>ppt_x</p:attrName>
                                        </p:attrNameLst>
                                      </p:cBhvr>
                                      <p:tavLst>
                                        <p:tav tm="0">
                                          <p:val>
                                            <p:strVal val="#ppt_x"/>
                                          </p:val>
                                        </p:tav>
                                        <p:tav tm="100000">
                                          <p:val>
                                            <p:strVal val="#ppt_x"/>
                                          </p:val>
                                        </p:tav>
                                      </p:tavLst>
                                    </p:anim>
                                    <p:anim calcmode="lin" valueType="num">
                                      <p:cBhvr additive="base">
                                        <p:cTn id="8" dur="500" fill="hold"/>
                                        <p:tgtEl>
                                          <p:spTgt spid="206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2064"/>
                                        </p:tgtEl>
                                        <p:attrNameLst>
                                          <p:attrName>style.visibility</p:attrName>
                                        </p:attrNameLst>
                                      </p:cBhvr>
                                      <p:to>
                                        <p:strVal val="visible"/>
                                      </p:to>
                                    </p:set>
                                    <p:anim calcmode="lin" valueType="num">
                                      <p:cBhvr additive="base">
                                        <p:cTn id="13" dur="500" fill="hold"/>
                                        <p:tgtEl>
                                          <p:spTgt spid="2064"/>
                                        </p:tgtEl>
                                        <p:attrNameLst>
                                          <p:attrName>ppt_x</p:attrName>
                                        </p:attrNameLst>
                                      </p:cBhvr>
                                      <p:tavLst>
                                        <p:tav tm="0">
                                          <p:val>
                                            <p:strVal val="1+#ppt_w/2"/>
                                          </p:val>
                                        </p:tav>
                                        <p:tav tm="100000">
                                          <p:val>
                                            <p:strVal val="#ppt_x"/>
                                          </p:val>
                                        </p:tav>
                                      </p:tavLst>
                                    </p:anim>
                                    <p:anim calcmode="lin" valueType="num">
                                      <p:cBhvr additive="base">
                                        <p:cTn id="14"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31</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KEEP MONEY SECURE - IST Checks &amp; Balances</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45" y="1412173"/>
            <a:ext cx="7499758" cy="3714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991971" y="5495209"/>
            <a:ext cx="7593454" cy="809329"/>
            <a:chOff x="1314239" y="5845345"/>
            <a:chExt cx="7593454" cy="809329"/>
          </a:xfrm>
        </p:grpSpPr>
        <p:sp>
          <p:nvSpPr>
            <p:cNvPr id="5" name="Rectangle 4"/>
            <p:cNvSpPr/>
            <p:nvPr/>
          </p:nvSpPr>
          <p:spPr bwMode="auto">
            <a:xfrm>
              <a:off x="2179014" y="6184890"/>
              <a:ext cx="5924043" cy="46978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IST maintains a record of all transactions, reducing risk of fraud at individual and organization level</a:t>
              </a:r>
            </a:p>
          </p:txBody>
        </p:sp>
        <p:sp>
          <p:nvSpPr>
            <p:cNvPr id="6" name="Right Brace 5"/>
            <p:cNvSpPr/>
            <p:nvPr/>
          </p:nvSpPr>
          <p:spPr>
            <a:xfrm rot="5400000">
              <a:off x="4966361" y="2193223"/>
              <a:ext cx="289210" cy="7593454"/>
            </a:xfrm>
            <a:prstGeom prst="rightBrace">
              <a:avLst>
                <a:gd name="adj1" fmla="val 8333"/>
                <a:gd name="adj2" fmla="val 49890"/>
              </a:avLst>
            </a:prstGeom>
            <a:ln>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 name="Rectangle 12"/>
          <p:cNvSpPr/>
          <p:nvPr/>
        </p:nvSpPr>
        <p:spPr bwMode="auto">
          <a:xfrm>
            <a:off x="409645" y="1412173"/>
            <a:ext cx="7499758" cy="3714702"/>
          </a:xfrm>
          <a:prstGeom prst="rect">
            <a:avLst/>
          </a:prstGeom>
          <a:solidFill>
            <a:schemeClr val="tx1">
              <a:lumMod val="65000"/>
              <a:lumOff val="35000"/>
              <a:alpha val="48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819" y="1764510"/>
            <a:ext cx="7499758" cy="370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409644" y="947956"/>
            <a:ext cx="3667405" cy="302004"/>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Each DFSP maintains a record of their users’ transactions</a:t>
            </a:r>
          </a:p>
        </p:txBody>
      </p:sp>
      <p:pic>
        <p:nvPicPr>
          <p:cNvPr id="12" name="Picture 11"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8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32</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KEEP MONEY SECURE – Fraud Check and Blacklist</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65" y="1561672"/>
            <a:ext cx="8151804" cy="402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2835667" y="934948"/>
            <a:ext cx="2229493" cy="1417834"/>
            <a:chOff x="2835667" y="934948"/>
            <a:chExt cx="2229493" cy="1417834"/>
          </a:xfrm>
        </p:grpSpPr>
        <p:sp>
          <p:nvSpPr>
            <p:cNvPr id="5" name="Rectangle 4"/>
            <p:cNvSpPr/>
            <p:nvPr/>
          </p:nvSpPr>
          <p:spPr bwMode="auto">
            <a:xfrm>
              <a:off x="2835667" y="934948"/>
              <a:ext cx="2229493" cy="47261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Individuals can be screened for fraud at regular intervals</a:t>
              </a:r>
            </a:p>
          </p:txBody>
        </p:sp>
        <p:cxnSp>
          <p:nvCxnSpPr>
            <p:cNvPr id="9" name="Straight Arrow Connector 8"/>
            <p:cNvCxnSpPr>
              <a:stCxn id="5" idx="2"/>
            </p:cNvCxnSpPr>
            <p:nvPr/>
          </p:nvCxnSpPr>
          <p:spPr>
            <a:xfrm>
              <a:off x="3950414" y="1407560"/>
              <a:ext cx="1114746" cy="94522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5691883" y="934948"/>
            <a:ext cx="2434975" cy="1417834"/>
            <a:chOff x="5691883" y="934948"/>
            <a:chExt cx="2434975" cy="1417834"/>
          </a:xfrm>
        </p:grpSpPr>
        <p:sp>
          <p:nvSpPr>
            <p:cNvPr id="6" name="Rectangle 5"/>
            <p:cNvSpPr/>
            <p:nvPr/>
          </p:nvSpPr>
          <p:spPr bwMode="auto">
            <a:xfrm>
              <a:off x="5691883" y="934948"/>
              <a:ext cx="2434975" cy="47261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Blacklisting a user freezes their account and prevents further activity</a:t>
              </a:r>
            </a:p>
          </p:txBody>
        </p:sp>
        <p:cxnSp>
          <p:nvCxnSpPr>
            <p:cNvPr id="11" name="Straight Arrow Connector 10"/>
            <p:cNvCxnSpPr>
              <a:stCxn id="6" idx="2"/>
            </p:cNvCxnSpPr>
            <p:nvPr/>
          </p:nvCxnSpPr>
          <p:spPr>
            <a:xfrm flipH="1">
              <a:off x="5815173" y="1407560"/>
              <a:ext cx="1094198" cy="94522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5" name="Picture 14" descr="https://cdn1.iconfinder.com/data/icons/MetroStation-PNG/128/MB__home.png">
            <a:hlinkClick r:id="rId4" action="ppaction://hlinksldjump"/>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0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AGENT TRANSACTIONS</a:t>
            </a:r>
          </a:p>
          <a:p>
            <a:pPr marL="514350" indent="-514350">
              <a:buClr>
                <a:schemeClr val="bg1"/>
              </a:buClr>
              <a:buFont typeface="+mj-lt"/>
              <a:buAutoNum type="romanUcPeriod"/>
            </a:pPr>
            <a:r>
              <a:rPr lang="en-US" sz="2000" dirty="0">
                <a:hlinkClick r:id="rId2" action="ppaction://hlinksldjump"/>
              </a:rPr>
              <a:t>NFC Registration</a:t>
            </a:r>
            <a:endParaRPr lang="en-US" sz="2000" dirty="0"/>
          </a:p>
          <a:p>
            <a:pPr marL="514350" indent="-514350">
              <a:buClr>
                <a:schemeClr val="bg1"/>
              </a:buClr>
              <a:buFont typeface="+mj-lt"/>
              <a:buAutoNum type="romanUcPeriod"/>
            </a:pPr>
            <a:r>
              <a:rPr lang="en-US" sz="2000" dirty="0">
                <a:hlinkClick r:id="rId3" action="ppaction://hlinksldjump"/>
              </a:rPr>
              <a:t>Biometric Registration</a:t>
            </a:r>
            <a:endParaRPr lang="en-US" sz="2000" dirty="0"/>
          </a:p>
          <a:p>
            <a:pPr marL="514350" indent="-514350">
              <a:buClr>
                <a:schemeClr val="bg1"/>
              </a:buClr>
              <a:buFont typeface="+mj-lt"/>
              <a:buAutoNum type="romanUcPeriod"/>
            </a:pPr>
            <a:r>
              <a:rPr lang="en-US" sz="2000" dirty="0">
                <a:hlinkClick r:id="rId4" action="ppaction://hlinksldjump"/>
              </a:rPr>
              <a:t>Cash In</a:t>
            </a:r>
            <a:endParaRPr lang="en-US" sz="2000" dirty="0"/>
          </a:p>
          <a:p>
            <a:pPr marL="514350" indent="-514350">
              <a:buClr>
                <a:schemeClr val="bg1"/>
              </a:buClr>
              <a:buFont typeface="+mj-lt"/>
              <a:buAutoNum type="romanUcPeriod"/>
            </a:pPr>
            <a:r>
              <a:rPr lang="en-US" sz="2000" dirty="0">
                <a:hlinkClick r:id="rId5" action="ppaction://hlinksldjump"/>
              </a:rPr>
              <a:t>Cash Out</a:t>
            </a:r>
            <a:endParaRPr lang="en-US" sz="2000" dirty="0"/>
          </a:p>
          <a:p>
            <a:pPr marL="342900" indent="-342900">
              <a:buFont typeface="Arial" panose="020B0604020202020204" pitchFamily="34" charset="0"/>
              <a:buChar char="•"/>
            </a:pPr>
            <a:endParaRPr lang="en-US" sz="2000" dirty="0"/>
          </a:p>
        </p:txBody>
      </p:sp>
      <p:pic>
        <p:nvPicPr>
          <p:cNvPr id="3" name="Picture 2" descr="https://cdn1.iconfinder.com/data/icons/MetroStation-PNG/128/MB__home.png">
            <a:hlinkClick r:id="rId6" action="ppaction://hlinksldjump"/>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62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Elbow Connector 12"/>
          <p:cNvCxnSpPr>
            <a:stCxn id="1026" idx="2"/>
            <a:endCxn id="1032" idx="0"/>
          </p:cNvCxnSpPr>
          <p:nvPr/>
        </p:nvCxnSpPr>
        <p:spPr>
          <a:xfrm rot="5400000">
            <a:off x="3796255" y="979476"/>
            <a:ext cx="838857" cy="6840690"/>
          </a:xfrm>
          <a:prstGeom prst="bentConnector3">
            <a:avLst>
              <a:gd name="adj1" fmla="val 18156"/>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AGENT TRANSACTIONS - NFC Registration</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34</a:t>
            </a:fld>
            <a:endParaRPr lang="en-US" dirty="0">
              <a:solidFill>
                <a:prstClr val="black">
                  <a:tint val="75000"/>
                </a:prstClr>
              </a:solidFill>
            </a:endParaRPr>
          </a:p>
        </p:txBody>
      </p:sp>
      <p:pic>
        <p:nvPicPr>
          <p:cNvPr id="2050" name="Picture 2" descr="http://baggout.tiles.large.s3-ap-southeast-1.amazonaws.com/Nokia-Original-Nokia-1280-Black-Color-Mobile-Phone-Rare-Model-Refurbished-17868909-f7b76bfb-60b5-47d4-a433-83cc6ff9687c-jpg.jpg"/>
          <p:cNvPicPr>
            <a:picLocks noChangeAspect="1" noChangeArrowheads="1"/>
          </p:cNvPicPr>
          <p:nvPr/>
        </p:nvPicPr>
        <p:blipFill rotWithShape="1">
          <a:blip r:embed="rId2">
            <a:extLst>
              <a:ext uri="{28A0092B-C50C-407E-A947-70E740481C1C}">
                <a14:useLocalDpi xmlns:a14="http://schemas.microsoft.com/office/drawing/2010/main" val="0"/>
              </a:ext>
            </a:extLst>
          </a:blip>
          <a:srcRect l="-1177" r="5706" b="3754"/>
          <a:stretch/>
        </p:blipFill>
        <p:spPr bwMode="auto">
          <a:xfrm>
            <a:off x="7074511" y="4157360"/>
            <a:ext cx="1123032" cy="2468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090" y="1694393"/>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318" y="1727341"/>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567" y="170716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66831" y="4819250"/>
            <a:ext cx="1057013" cy="1240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2937" y="4819250"/>
            <a:ext cx="1026318" cy="1240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2836696" y="4836028"/>
            <a:ext cx="1015627" cy="51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rotWithShape="1">
          <a:blip r:embed="rId9">
            <a:extLst>
              <a:ext uri="{28A0092B-C50C-407E-A947-70E740481C1C}">
                <a14:useLocalDpi xmlns:a14="http://schemas.microsoft.com/office/drawing/2010/main" val="0"/>
              </a:ext>
            </a:extLst>
          </a:blip>
          <a:srcRect l="814" r="741"/>
          <a:stretch/>
        </p:blipFill>
        <p:spPr bwMode="auto">
          <a:xfrm>
            <a:off x="2836696" y="5353600"/>
            <a:ext cx="1015627" cy="109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557" y="4836028"/>
            <a:ext cx="1015627" cy="122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42181" y="431194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Group 28"/>
          <p:cNvGrpSpPr/>
          <p:nvPr/>
        </p:nvGrpSpPr>
        <p:grpSpPr>
          <a:xfrm>
            <a:off x="257062" y="1696674"/>
            <a:ext cx="1285875" cy="2286000"/>
            <a:chOff x="152401" y="1696674"/>
            <a:chExt cx="1285875" cy="2286000"/>
          </a:xfrm>
        </p:grpSpPr>
        <p:pic>
          <p:nvPicPr>
            <p:cNvPr id="1031"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1" y="169667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a:off x="833228" y="3220959"/>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25" name="Group 24"/>
          <p:cNvGrpSpPr/>
          <p:nvPr/>
        </p:nvGrpSpPr>
        <p:grpSpPr>
          <a:xfrm>
            <a:off x="5334525" y="1696674"/>
            <a:ext cx="1285875" cy="2286000"/>
            <a:chOff x="4753583" y="1707160"/>
            <a:chExt cx="1285875" cy="2286000"/>
          </a:xfrm>
        </p:grpSpPr>
        <p:grpSp>
          <p:nvGrpSpPr>
            <p:cNvPr id="24" name="Group 23"/>
            <p:cNvGrpSpPr/>
            <p:nvPr/>
          </p:nvGrpSpPr>
          <p:grpSpPr>
            <a:xfrm>
              <a:off x="4753583" y="1707160"/>
              <a:ext cx="1285875" cy="2286000"/>
              <a:chOff x="6295276" y="1707160"/>
              <a:chExt cx="1285875" cy="2286000"/>
            </a:xfrm>
          </p:grpSpPr>
          <p:pic>
            <p:nvPicPr>
              <p:cNvPr id="1029"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5276" y="170716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p:cNvPicPr>
                <a:picLocks noChangeAspect="1" noChangeArrowheads="1"/>
              </p:cNvPicPr>
              <p:nvPr/>
            </p:nvPicPr>
            <p:blipFill rotWithShape="1">
              <a:blip r:embed="rId13">
                <a:extLst>
                  <a:ext uri="{28A0092B-C50C-407E-A947-70E740481C1C}">
                    <a14:useLocalDpi xmlns:a14="http://schemas.microsoft.com/office/drawing/2010/main" val="0"/>
                  </a:ext>
                </a:extLst>
              </a:blip>
              <a:srcRect l="27369" t="36396" r="44277" b="59804"/>
              <a:stretch/>
            </p:blipFill>
            <p:spPr bwMode="auto">
              <a:xfrm>
                <a:off x="6581276" y="2793959"/>
                <a:ext cx="364594" cy="8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Rectangle 11"/>
            <p:cNvSpPr/>
            <p:nvPr/>
          </p:nvSpPr>
          <p:spPr bwMode="auto">
            <a:xfrm>
              <a:off x="4869200" y="3032542"/>
              <a:ext cx="510542"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cxnSp>
        <p:nvCxnSpPr>
          <p:cNvPr id="15" name="Straight Arrow Connector 14"/>
          <p:cNvCxnSpPr>
            <a:stCxn id="1037" idx="3"/>
          </p:cNvCxnSpPr>
          <p:nvPr/>
        </p:nvCxnSpPr>
        <p:spPr>
          <a:xfrm flipV="1">
            <a:off x="5144184" y="5181601"/>
            <a:ext cx="1256616" cy="26647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66831" y="3195792"/>
            <a:ext cx="5438582" cy="1446141"/>
            <a:chOff x="266831" y="3195792"/>
            <a:chExt cx="5438582" cy="1446141"/>
          </a:xfrm>
        </p:grpSpPr>
        <p:cxnSp>
          <p:nvCxnSpPr>
            <p:cNvPr id="17" name="Straight Arrow Connector 16"/>
            <p:cNvCxnSpPr>
              <a:stCxn id="12" idx="2"/>
              <a:endCxn id="14" idx="3"/>
            </p:cNvCxnSpPr>
            <p:nvPr/>
          </p:nvCxnSpPr>
          <p:spPr>
            <a:xfrm flipH="1">
              <a:off x="2810233" y="3195792"/>
              <a:ext cx="2895180" cy="122802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266831" y="4205707"/>
              <a:ext cx="2543402" cy="436226"/>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dirty="0"/>
                <a:t>“You have a pending NFC Activation transaction from Alayna </a:t>
              </a:r>
              <a:r>
                <a:rPr lang="en-US" sz="800" dirty="0" err="1"/>
                <a:t>Bengial</a:t>
              </a:r>
              <a:r>
                <a:rPr lang="en-US" sz="800" dirty="0"/>
                <a:t> for a fee of 3.00. Total transaction amount: 3.00”</a:t>
              </a:r>
            </a:p>
          </p:txBody>
        </p:sp>
      </p:grpSp>
      <p:sp>
        <p:nvSpPr>
          <p:cNvPr id="18" name="Rectangle 17"/>
          <p:cNvSpPr/>
          <p:nvPr/>
        </p:nvSpPr>
        <p:spPr bwMode="auto">
          <a:xfrm>
            <a:off x="257062" y="855677"/>
            <a:ext cx="1285875" cy="74662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tells agent they would like to purchase an NFC sticker</a:t>
            </a:r>
          </a:p>
        </p:txBody>
      </p:sp>
      <p:sp>
        <p:nvSpPr>
          <p:cNvPr id="19" name="Rectangle 18"/>
          <p:cNvSpPr/>
          <p:nvPr/>
        </p:nvSpPr>
        <p:spPr bwMode="auto">
          <a:xfrm>
            <a:off x="1926318" y="855677"/>
            <a:ext cx="1285875" cy="74662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enters customer’s phone # or Alt ID, confirms customer name</a:t>
            </a:r>
          </a:p>
        </p:txBody>
      </p:sp>
      <p:sp>
        <p:nvSpPr>
          <p:cNvPr id="20" name="Rectangle 19"/>
          <p:cNvSpPr/>
          <p:nvPr/>
        </p:nvSpPr>
        <p:spPr bwMode="auto">
          <a:xfrm>
            <a:off x="3438308" y="855677"/>
            <a:ext cx="1514392" cy="74662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scans a new NFC sticker with NFC-enabled smartphone that reads and logs serial number</a:t>
            </a:r>
          </a:p>
        </p:txBody>
      </p:sp>
      <p:sp>
        <p:nvSpPr>
          <p:cNvPr id="28" name="Rectangle 27"/>
          <p:cNvSpPr/>
          <p:nvPr/>
        </p:nvSpPr>
        <p:spPr bwMode="auto">
          <a:xfrm>
            <a:off x="5334525" y="855677"/>
            <a:ext cx="1285876" cy="74662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chooses to approve the transaction via USSD. SMS is sent to their phone.</a:t>
            </a:r>
          </a:p>
        </p:txBody>
      </p:sp>
      <p:grpSp>
        <p:nvGrpSpPr>
          <p:cNvPr id="9" name="Group 8"/>
          <p:cNvGrpSpPr/>
          <p:nvPr/>
        </p:nvGrpSpPr>
        <p:grpSpPr>
          <a:xfrm>
            <a:off x="6993090" y="855677"/>
            <a:ext cx="1285875" cy="1635853"/>
            <a:chOff x="6993090" y="855677"/>
            <a:chExt cx="1285875" cy="1635853"/>
          </a:xfrm>
        </p:grpSpPr>
        <p:sp>
          <p:nvSpPr>
            <p:cNvPr id="31" name="Rectangle 30"/>
            <p:cNvSpPr/>
            <p:nvPr/>
          </p:nvSpPr>
          <p:spPr bwMode="auto">
            <a:xfrm>
              <a:off x="6993090" y="855677"/>
              <a:ext cx="1285875" cy="74662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Transaction record shown as ‘pending’ until customer approves.</a:t>
              </a:r>
            </a:p>
          </p:txBody>
        </p:sp>
        <p:cxnSp>
          <p:nvCxnSpPr>
            <p:cNvPr id="2049" name="Straight Arrow Connector 2048"/>
            <p:cNvCxnSpPr/>
            <p:nvPr/>
          </p:nvCxnSpPr>
          <p:spPr>
            <a:xfrm>
              <a:off x="8128932" y="1602297"/>
              <a:ext cx="0" cy="88923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3344509" y="3022056"/>
            <a:ext cx="881748" cy="961417"/>
            <a:chOff x="3344509" y="3022056"/>
            <a:chExt cx="881748" cy="961417"/>
          </a:xfrm>
        </p:grpSpPr>
        <p:cxnSp>
          <p:nvCxnSpPr>
            <p:cNvPr id="8" name="Straight Arrow Connector 7"/>
            <p:cNvCxnSpPr/>
            <p:nvPr/>
          </p:nvCxnSpPr>
          <p:spPr>
            <a:xfrm flipV="1">
              <a:off x="3775046" y="3022056"/>
              <a:ext cx="451211" cy="45896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6" name="Picture 5" descr="http://www.nfcmall.com/content/images/thumbs/0000159_nfc-sticker-35mm-with-text-more-color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4509" y="3372274"/>
              <a:ext cx="610309" cy="61119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6979695" y="4446555"/>
            <a:ext cx="1400443" cy="1571239"/>
            <a:chOff x="6979695" y="4446555"/>
            <a:chExt cx="1400443" cy="1571239"/>
          </a:xfrm>
        </p:grpSpPr>
        <p:pic>
          <p:nvPicPr>
            <p:cNvPr id="2053" name="Picture 5" descr="http://www.nfcmall.com/content/images/thumbs/0000159_nfc-sticker-35mm-with-text-more-color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4990" y="5406595"/>
              <a:ext cx="610309" cy="6111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6979695" y="4446555"/>
              <a:ext cx="1400443" cy="38947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gives NFC sticker to customer</a:t>
              </a:r>
            </a:p>
          </p:txBody>
        </p:sp>
        <p:cxnSp>
          <p:nvCxnSpPr>
            <p:cNvPr id="6" name="Straight Arrow Connector 5"/>
            <p:cNvCxnSpPr>
              <a:stCxn id="2" idx="2"/>
              <a:endCxn id="2053" idx="0"/>
            </p:cNvCxnSpPr>
            <p:nvPr/>
          </p:nvCxnSpPr>
          <p:spPr>
            <a:xfrm>
              <a:off x="7679917" y="4836028"/>
              <a:ext cx="10228" cy="57056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7" name="Down Arrow 36">
            <a:hlinkClick r:id="rId15"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42" name="Picture 41" descr="https://cdn1.iconfinder.com/data/icons/MetroStation-PNG/128/MB__home.png">
            <a:hlinkClick r:id="rId16" action="ppaction://hlinksldjump"/>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TRANSACTIONS – Biometric Registration</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35</a:t>
            </a:fld>
            <a:endParaRPr lang="en-US" dirty="0">
              <a:solidFill>
                <a:prstClr val="black">
                  <a:tint val="75000"/>
                </a:prstClr>
              </a:solidFill>
            </a:endParaRPr>
          </a:p>
        </p:txBody>
      </p:sp>
      <p:grpSp>
        <p:nvGrpSpPr>
          <p:cNvPr id="28" name="Group 27"/>
          <p:cNvGrpSpPr/>
          <p:nvPr/>
        </p:nvGrpSpPr>
        <p:grpSpPr>
          <a:xfrm>
            <a:off x="274775" y="1474682"/>
            <a:ext cx="1285875" cy="2286000"/>
            <a:chOff x="152401" y="1143000"/>
            <a:chExt cx="1285875" cy="2286000"/>
          </a:xfrm>
        </p:grpSpPr>
        <p:pic>
          <p:nvPicPr>
            <p:cNvPr id="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bwMode="auto">
            <a:xfrm>
              <a:off x="226502" y="2663505"/>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30" name="Group 29"/>
          <p:cNvGrpSpPr/>
          <p:nvPr/>
        </p:nvGrpSpPr>
        <p:grpSpPr>
          <a:xfrm>
            <a:off x="1932880" y="1471096"/>
            <a:ext cx="1285875" cy="2286000"/>
            <a:chOff x="1595307" y="1143000"/>
            <a:chExt cx="1285875" cy="228600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07"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1645945" y="2360126"/>
              <a:ext cx="566928" cy="181738"/>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31" name="Group 30"/>
          <p:cNvGrpSpPr/>
          <p:nvPr/>
        </p:nvGrpSpPr>
        <p:grpSpPr>
          <a:xfrm>
            <a:off x="3479369" y="1471096"/>
            <a:ext cx="1285875" cy="2286000"/>
            <a:chOff x="3013047" y="1143000"/>
            <a:chExt cx="1285875" cy="2286000"/>
          </a:xfrm>
        </p:grpSpPr>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047"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655984" y="2459384"/>
              <a:ext cx="510542" cy="182880"/>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2048" name="Group 2047"/>
          <p:cNvGrpSpPr/>
          <p:nvPr/>
        </p:nvGrpSpPr>
        <p:grpSpPr>
          <a:xfrm>
            <a:off x="5025304" y="1474682"/>
            <a:ext cx="1285875" cy="2286000"/>
            <a:chOff x="4550592" y="1143000"/>
            <a:chExt cx="1285875" cy="2286000"/>
          </a:xfrm>
        </p:grpSpPr>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592"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bwMode="auto">
            <a:xfrm>
              <a:off x="4674598" y="2801572"/>
              <a:ext cx="510542"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2049" name="Group 2048"/>
          <p:cNvGrpSpPr/>
          <p:nvPr/>
        </p:nvGrpSpPr>
        <p:grpSpPr>
          <a:xfrm>
            <a:off x="6555242" y="1474682"/>
            <a:ext cx="1285875" cy="2286000"/>
            <a:chOff x="6041473" y="1143000"/>
            <a:chExt cx="1285875" cy="2286000"/>
          </a:xfrm>
        </p:grpSpPr>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1473"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6165479" y="2733050"/>
              <a:ext cx="502920" cy="182880"/>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2" name="Group 1"/>
          <p:cNvGrpSpPr/>
          <p:nvPr/>
        </p:nvGrpSpPr>
        <p:grpSpPr>
          <a:xfrm>
            <a:off x="261524" y="4246299"/>
            <a:ext cx="1285875" cy="2286000"/>
            <a:chOff x="7508148" y="1143000"/>
            <a:chExt cx="1285875" cy="2286000"/>
          </a:xfrm>
        </p:grpSpPr>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8148" y="1143000"/>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bwMode="auto">
            <a:xfrm>
              <a:off x="7576226" y="1929105"/>
              <a:ext cx="1148323" cy="155448"/>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2055" name="Group 2054"/>
          <p:cNvGrpSpPr/>
          <p:nvPr/>
        </p:nvGrpSpPr>
        <p:grpSpPr>
          <a:xfrm>
            <a:off x="1931058" y="4246299"/>
            <a:ext cx="1285875" cy="2286000"/>
            <a:chOff x="2507610" y="3805146"/>
            <a:chExt cx="1285875" cy="2286000"/>
          </a:xfrm>
        </p:grpSpPr>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610" y="380514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bwMode="auto">
            <a:xfrm>
              <a:off x="2573409" y="4857277"/>
              <a:ext cx="566928" cy="181738"/>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grpSp>
        <p:nvGrpSpPr>
          <p:cNvPr id="19" name="Group 18"/>
          <p:cNvGrpSpPr/>
          <p:nvPr/>
        </p:nvGrpSpPr>
        <p:grpSpPr>
          <a:xfrm>
            <a:off x="2563785" y="5298430"/>
            <a:ext cx="2339778" cy="1064043"/>
            <a:chOff x="2563785" y="5298430"/>
            <a:chExt cx="2339778" cy="1064043"/>
          </a:xfrm>
        </p:grpSpPr>
        <p:pic>
          <p:nvPicPr>
            <p:cNvPr id="2056" name="Picture 8" descr="http://www.unhcr.org/thumb1/4e4bca2120.jpg"/>
            <p:cNvPicPr>
              <a:picLocks noChangeAspect="1" noChangeArrowheads="1"/>
            </p:cNvPicPr>
            <p:nvPr/>
          </p:nvPicPr>
          <p:blipFill rotWithShape="1">
            <a:blip r:embed="rId9">
              <a:extLst>
                <a:ext uri="{28A0092B-C50C-407E-A947-70E740481C1C}">
                  <a14:useLocalDpi xmlns:a14="http://schemas.microsoft.com/office/drawing/2010/main" val="0"/>
                </a:ext>
              </a:extLst>
            </a:blip>
            <a:srcRect l="45890" t="6180" r="31017" b="57563"/>
            <a:stretch/>
          </p:blipFill>
          <p:spPr bwMode="auto">
            <a:xfrm>
              <a:off x="3999930" y="5298430"/>
              <a:ext cx="903633" cy="1064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7" name="Straight Arrow Connector 6"/>
            <p:cNvCxnSpPr>
              <a:stCxn id="22" idx="3"/>
              <a:endCxn id="2056" idx="1"/>
            </p:cNvCxnSpPr>
            <p:nvPr/>
          </p:nvCxnSpPr>
          <p:spPr>
            <a:xfrm>
              <a:off x="2563785" y="5389299"/>
              <a:ext cx="1436145" cy="44115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1" idx="3"/>
          </p:cNvCxnSpPr>
          <p:nvPr/>
        </p:nvCxnSpPr>
        <p:spPr>
          <a:xfrm>
            <a:off x="1477925" y="5110128"/>
            <a:ext cx="454955"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7663482" y="2040723"/>
            <a:ext cx="1374789" cy="1092531"/>
            <a:chOff x="7663482" y="2040723"/>
            <a:chExt cx="1374789" cy="1092531"/>
          </a:xfrm>
        </p:grpSpPr>
        <p:cxnSp>
          <p:nvCxnSpPr>
            <p:cNvPr id="5" name="Straight Arrow Connector 4"/>
            <p:cNvCxnSpPr>
              <a:endCxn id="1026" idx="2"/>
            </p:cNvCxnSpPr>
            <p:nvPr/>
          </p:nvCxnSpPr>
          <p:spPr>
            <a:xfrm>
              <a:off x="7663482" y="2586989"/>
              <a:ext cx="314182"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026" name="Picture 2" descr="http://3.imimg.com/data3/SB/OK/MY-1844129/impress-india-s-fastest-thermal-printer-500x500.jpg"/>
            <p:cNvPicPr>
              <a:picLocks noChangeAspect="1" noChangeArrowheads="1"/>
            </p:cNvPicPr>
            <p:nvPr/>
          </p:nvPicPr>
          <p:blipFill rotWithShape="1">
            <a:blip r:embed="rId10">
              <a:extLst>
                <a:ext uri="{28A0092B-C50C-407E-A947-70E740481C1C}">
                  <a14:useLocalDpi xmlns:a14="http://schemas.microsoft.com/office/drawing/2010/main" val="0"/>
                </a:ext>
              </a:extLst>
            </a:blip>
            <a:srcRect l="51768" t="4109" r="1111" b="47351"/>
            <a:stretch/>
          </p:blipFill>
          <p:spPr bwMode="auto">
            <a:xfrm>
              <a:off x="7977664" y="2040723"/>
              <a:ext cx="1060607" cy="1092531"/>
            </a:xfrm>
            <a:prstGeom prst="ellipse">
              <a:avLst/>
            </a:prstGeom>
            <a:noFill/>
            <a:extLst>
              <a:ext uri="{909E8E84-426E-40DD-AFC4-6F175D3DCCD1}">
                <a14:hiddenFill xmlns:a14="http://schemas.microsoft.com/office/drawing/2010/main">
                  <a:solidFill>
                    <a:srgbClr val="FFFFFF"/>
                  </a:solidFill>
                </a14:hiddenFill>
              </a:ext>
            </a:extLst>
          </p:spPr>
        </p:pic>
      </p:grpSp>
      <p:sp>
        <p:nvSpPr>
          <p:cNvPr id="32" name="Down Arrow 31">
            <a:hlinkClick r:id="rId11"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6" name="Rectangle 5"/>
          <p:cNvSpPr/>
          <p:nvPr/>
        </p:nvSpPr>
        <p:spPr bwMode="auto">
          <a:xfrm>
            <a:off x="1845577" y="830510"/>
            <a:ext cx="1484851" cy="50334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reviews identification card, submits customer info</a:t>
            </a:r>
          </a:p>
        </p:txBody>
      </p:sp>
      <p:sp>
        <p:nvSpPr>
          <p:cNvPr id="8" name="Rectangle 7"/>
          <p:cNvSpPr/>
          <p:nvPr/>
        </p:nvSpPr>
        <p:spPr bwMode="auto">
          <a:xfrm>
            <a:off x="6417578" y="830510"/>
            <a:ext cx="1560086" cy="50334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Bluetooth fingerprint scanner is used</a:t>
            </a:r>
          </a:p>
        </p:txBody>
      </p:sp>
      <p:cxnSp>
        <p:nvCxnSpPr>
          <p:cNvPr id="17" name="Elbow Connector 16"/>
          <p:cNvCxnSpPr>
            <a:stCxn id="2051" idx="2"/>
            <a:endCxn id="2050" idx="0"/>
          </p:cNvCxnSpPr>
          <p:nvPr/>
        </p:nvCxnSpPr>
        <p:spPr>
          <a:xfrm rot="5400000">
            <a:off x="3808513" y="856631"/>
            <a:ext cx="485617" cy="6293718"/>
          </a:xfrm>
          <a:prstGeom prst="bentConnector3">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bwMode="auto">
          <a:xfrm>
            <a:off x="3479369" y="4455787"/>
            <a:ext cx="1990262" cy="65434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photo is stored at the system level for display during bio-approved transactions</a:t>
            </a:r>
          </a:p>
        </p:txBody>
      </p:sp>
      <p:sp>
        <p:nvSpPr>
          <p:cNvPr id="12" name="Rectangle 11"/>
          <p:cNvSpPr/>
          <p:nvPr/>
        </p:nvSpPr>
        <p:spPr bwMode="auto">
          <a:xfrm>
            <a:off x="96207" y="830510"/>
            <a:ext cx="1609195" cy="50334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requests Bio Enrollment</a:t>
            </a:r>
          </a:p>
        </p:txBody>
      </p:sp>
      <p:pic>
        <p:nvPicPr>
          <p:cNvPr id="38" name="Picture 37" descr="https://cdn1.iconfinder.com/data/icons/MetroStation-PNG/128/MB__home.png">
            <a:hlinkClick r:id="rId12" action="ppaction://hlinksldjump"/>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43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1+#ppt_w/2"/>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8"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TRANSACTIONS – Cash In</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36</a:t>
            </a:fld>
            <a:endParaRPr 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676" y="236165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66" y="236165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050035" y="3020602"/>
            <a:ext cx="1367406" cy="967901"/>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“Your account was credited from Alayna </a:t>
            </a:r>
            <a:r>
              <a:rPr lang="en-US" sz="900" dirty="0" err="1"/>
              <a:t>Bengial</a:t>
            </a:r>
            <a:r>
              <a:rPr lang="en-US" sz="900" dirty="0"/>
              <a:t> with amount of 500. RRN 2595”</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338" y="236165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Group 29"/>
          <p:cNvGrpSpPr/>
          <p:nvPr/>
        </p:nvGrpSpPr>
        <p:grpSpPr>
          <a:xfrm>
            <a:off x="7050034" y="1279935"/>
            <a:ext cx="1367406" cy="1740667"/>
            <a:chOff x="7050034" y="1279935"/>
            <a:chExt cx="1367406" cy="1740667"/>
          </a:xfrm>
        </p:grpSpPr>
        <p:sp>
          <p:nvSpPr>
            <p:cNvPr id="12" name="Rectangle 11"/>
            <p:cNvSpPr/>
            <p:nvPr/>
          </p:nvSpPr>
          <p:spPr bwMode="auto">
            <a:xfrm>
              <a:off x="7050034" y="1279935"/>
              <a:ext cx="1367406" cy="81373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receives SMS confirming Cash In transaction was completed.</a:t>
              </a:r>
            </a:p>
          </p:txBody>
        </p:sp>
        <p:cxnSp>
          <p:nvCxnSpPr>
            <p:cNvPr id="15" name="Straight Arrow Connector 14"/>
            <p:cNvCxnSpPr>
              <a:stCxn id="12" idx="2"/>
            </p:cNvCxnSpPr>
            <p:nvPr/>
          </p:nvCxnSpPr>
          <p:spPr>
            <a:xfrm>
              <a:off x="7733737" y="2093665"/>
              <a:ext cx="1" cy="92693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5164950" y="1279934"/>
            <a:ext cx="1434518" cy="1081720"/>
            <a:chOff x="5164950" y="1279934"/>
            <a:chExt cx="1434518" cy="1081720"/>
          </a:xfrm>
        </p:grpSpPr>
        <p:sp>
          <p:nvSpPr>
            <p:cNvPr id="10" name="Rectangle 9"/>
            <p:cNvSpPr/>
            <p:nvPr/>
          </p:nvSpPr>
          <p:spPr bwMode="auto">
            <a:xfrm>
              <a:off x="5164950" y="1279934"/>
              <a:ext cx="1434518" cy="81373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Agent’s </a:t>
              </a:r>
              <a:r>
                <a:rPr lang="en-US" sz="1000" dirty="0" err="1">
                  <a:solidFill>
                    <a:schemeClr val="bg1"/>
                  </a:solidFill>
                </a:rPr>
                <a:t>mWallet</a:t>
              </a:r>
              <a:r>
                <a:rPr lang="en-US" sz="1000" dirty="0">
                  <a:solidFill>
                    <a:schemeClr val="bg1"/>
                  </a:solidFill>
                </a:rPr>
                <a:t> is debited. Agent receives commission amount set by DFSP. </a:t>
              </a:r>
            </a:p>
          </p:txBody>
        </p:sp>
        <p:cxnSp>
          <p:nvCxnSpPr>
            <p:cNvPr id="22" name="Straight Arrow Connector 21"/>
            <p:cNvCxnSpPr>
              <a:stCxn id="10" idx="2"/>
              <a:endCxn id="11" idx="0"/>
            </p:cNvCxnSpPr>
            <p:nvPr/>
          </p:nvCxnSpPr>
          <p:spPr>
            <a:xfrm>
              <a:off x="5882209" y="2093665"/>
              <a:ext cx="3067" cy="26798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2" name="Picture 14" descr="http://libassy.com/themes/theme518/img/payment_icon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59" y="2916870"/>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51486" y="1279935"/>
            <a:ext cx="1705541" cy="1636935"/>
            <a:chOff x="51486" y="1279935"/>
            <a:chExt cx="1705541" cy="1636935"/>
          </a:xfrm>
        </p:grpSpPr>
        <p:sp>
          <p:nvSpPr>
            <p:cNvPr id="6" name="Rectangle 5"/>
            <p:cNvSpPr/>
            <p:nvPr/>
          </p:nvSpPr>
          <p:spPr bwMode="auto">
            <a:xfrm>
              <a:off x="51486" y="1279935"/>
              <a:ext cx="1705541" cy="76130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verbally initiates Cash In transaction, hands cash to agent</a:t>
              </a:r>
            </a:p>
          </p:txBody>
        </p:sp>
        <p:cxnSp>
          <p:nvCxnSpPr>
            <p:cNvPr id="34" name="Straight Arrow Connector 33"/>
            <p:cNvCxnSpPr>
              <a:stCxn id="6" idx="2"/>
              <a:endCxn id="32" idx="0"/>
            </p:cNvCxnSpPr>
            <p:nvPr/>
          </p:nvCxnSpPr>
          <p:spPr>
            <a:xfrm>
              <a:off x="904257" y="2041235"/>
              <a:ext cx="2" cy="87563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961676" y="1279935"/>
            <a:ext cx="1285875" cy="1081719"/>
            <a:chOff x="1961676" y="1279935"/>
            <a:chExt cx="1285875" cy="1081719"/>
          </a:xfrm>
        </p:grpSpPr>
        <p:sp>
          <p:nvSpPr>
            <p:cNvPr id="38" name="Rectangle 37"/>
            <p:cNvSpPr/>
            <p:nvPr/>
          </p:nvSpPr>
          <p:spPr bwMode="auto">
            <a:xfrm>
              <a:off x="1961676" y="1279935"/>
              <a:ext cx="1285875" cy="76130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enters customer info and submits Cash In transaction</a:t>
              </a:r>
            </a:p>
          </p:txBody>
        </p:sp>
        <p:cxnSp>
          <p:nvCxnSpPr>
            <p:cNvPr id="40" name="Straight Arrow Connector 39"/>
            <p:cNvCxnSpPr>
              <a:stCxn id="38" idx="2"/>
              <a:endCxn id="1026" idx="0"/>
            </p:cNvCxnSpPr>
            <p:nvPr/>
          </p:nvCxnSpPr>
          <p:spPr>
            <a:xfrm>
              <a:off x="2604614" y="2041235"/>
              <a:ext cx="0" cy="32041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Down Arrow 23">
            <a:hlinkClick r:id="rId6"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23" name="Picture 22" descr="https://cdn1.iconfinder.com/data/icons/MetroStation-PNG/128/MB__home.png">
            <a:hlinkClick r:id="rId7" action="ppaction://hlinksldjump"/>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16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7" y="252914"/>
            <a:ext cx="6577847" cy="246221"/>
          </a:xfrm>
          <a:prstGeom prst="rect">
            <a:avLst/>
          </a:prstGeom>
        </p:spPr>
        <p:txBody>
          <a:bodyPr/>
          <a:lstStyle/>
          <a:p>
            <a:r>
              <a:rPr lang="en-US" dirty="0"/>
              <a:t>AGENT TRANSACTIONS – Cash Out</a:t>
            </a:r>
          </a:p>
        </p:txBody>
      </p:sp>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37</a:t>
            </a:fld>
            <a:endParaRPr lang="en-US" dirty="0">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18" y="1544944"/>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8" y="420570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145" y="420570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descr="http://libassy.com/themes/theme518/img/payment_icon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343761" y="5003358"/>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2084402" y="4214095"/>
            <a:ext cx="1433118" cy="789263"/>
            <a:chOff x="2084402" y="4214095"/>
            <a:chExt cx="1433118" cy="789263"/>
          </a:xfrm>
        </p:grpSpPr>
        <p:sp>
          <p:nvSpPr>
            <p:cNvPr id="4" name="Rectangle 3"/>
            <p:cNvSpPr/>
            <p:nvPr/>
          </p:nvSpPr>
          <p:spPr bwMode="auto">
            <a:xfrm>
              <a:off x="2084402" y="4214095"/>
              <a:ext cx="1433118" cy="45510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hands cash to customer</a:t>
              </a:r>
            </a:p>
          </p:txBody>
        </p:sp>
        <p:cxnSp>
          <p:nvCxnSpPr>
            <p:cNvPr id="6" name="Straight Arrow Connector 5"/>
            <p:cNvCxnSpPr>
              <a:stCxn id="4" idx="2"/>
              <a:endCxn id="2062" idx="0"/>
            </p:cNvCxnSpPr>
            <p:nvPr/>
          </p:nvCxnSpPr>
          <p:spPr>
            <a:xfrm>
              <a:off x="2800961" y="4669197"/>
              <a:ext cx="0" cy="33416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5090020" y="4941840"/>
            <a:ext cx="1987011" cy="813731"/>
            <a:chOff x="5090020" y="4941840"/>
            <a:chExt cx="1987011" cy="813731"/>
          </a:xfrm>
        </p:grpSpPr>
        <p:sp>
          <p:nvSpPr>
            <p:cNvPr id="19" name="Rectangle 18"/>
            <p:cNvSpPr/>
            <p:nvPr/>
          </p:nvSpPr>
          <p:spPr bwMode="auto">
            <a:xfrm>
              <a:off x="5642513" y="4941840"/>
              <a:ext cx="1434518" cy="813731"/>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Agent’s </a:t>
              </a:r>
              <a:r>
                <a:rPr lang="en-US" sz="1000" dirty="0" err="1">
                  <a:solidFill>
                    <a:schemeClr val="bg1"/>
                  </a:solidFill>
                </a:rPr>
                <a:t>mWallet</a:t>
              </a:r>
              <a:r>
                <a:rPr lang="en-US" sz="1000" dirty="0">
                  <a:solidFill>
                    <a:schemeClr val="bg1"/>
                  </a:solidFill>
                </a:rPr>
                <a:t> is credited. Agent receives commission amount set by DFSP. </a:t>
              </a:r>
            </a:p>
          </p:txBody>
        </p:sp>
        <p:cxnSp>
          <p:nvCxnSpPr>
            <p:cNvPr id="10" name="Straight Arrow Connector 9"/>
            <p:cNvCxnSpPr>
              <a:stCxn id="19" idx="1"/>
              <a:endCxn id="2055" idx="3"/>
            </p:cNvCxnSpPr>
            <p:nvPr/>
          </p:nvCxnSpPr>
          <p:spPr>
            <a:xfrm flipH="1">
              <a:off x="5090020" y="5348706"/>
              <a:ext cx="552493"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804145" y="1544944"/>
            <a:ext cx="1285875" cy="2286000"/>
            <a:chOff x="3818390" y="1094763"/>
            <a:chExt cx="1285875" cy="2286000"/>
          </a:xfrm>
        </p:grpSpPr>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390" y="1094763"/>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unhcr.org/thumb1/4e4bca2120.jpg"/>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43004" t="6180" r="28268" b="73598"/>
            <a:stretch/>
          </p:blipFill>
          <p:spPr bwMode="auto">
            <a:xfrm>
              <a:off x="4180295" y="1456665"/>
              <a:ext cx="562063" cy="296763"/>
            </a:xfrm>
            <a:prstGeom prst="rect">
              <a:avLst/>
            </a:prstGeom>
            <a:noFill/>
            <a:ln>
              <a:noFill/>
            </a:ln>
            <a:extLst/>
          </p:spPr>
        </p:pic>
      </p:grpSp>
      <p:grpSp>
        <p:nvGrpSpPr>
          <p:cNvPr id="14" name="Group 13"/>
          <p:cNvGrpSpPr/>
          <p:nvPr/>
        </p:nvGrpSpPr>
        <p:grpSpPr>
          <a:xfrm>
            <a:off x="5473554" y="1544944"/>
            <a:ext cx="1285875" cy="2286000"/>
            <a:chOff x="5487799" y="1094763"/>
            <a:chExt cx="1285875" cy="2286000"/>
          </a:xfrm>
        </p:grpSpPr>
        <p:pic>
          <p:nvPicPr>
            <p:cNvPr id="205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7799" y="1094763"/>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8" descr="http://www.unhcr.org/thumb1/4e4bca2120.jpg"/>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41289" t="5609" r="29983" b="75990"/>
            <a:stretch/>
          </p:blipFill>
          <p:spPr bwMode="auto">
            <a:xfrm>
              <a:off x="5849704" y="1456665"/>
              <a:ext cx="562063" cy="270024"/>
            </a:xfrm>
            <a:prstGeom prst="rect">
              <a:avLst/>
            </a:prstGeom>
            <a:noFill/>
            <a:ln>
              <a:noFill/>
            </a:ln>
            <a:extLst/>
          </p:spPr>
        </p:pic>
      </p:grpSp>
      <p:grpSp>
        <p:nvGrpSpPr>
          <p:cNvPr id="2057" name="Group 2056"/>
          <p:cNvGrpSpPr/>
          <p:nvPr/>
        </p:nvGrpSpPr>
        <p:grpSpPr>
          <a:xfrm>
            <a:off x="2084402" y="1544944"/>
            <a:ext cx="1285875" cy="2286000"/>
            <a:chOff x="2084402" y="1683772"/>
            <a:chExt cx="1285875" cy="2286000"/>
          </a:xfrm>
        </p:grpSpPr>
        <p:grpSp>
          <p:nvGrpSpPr>
            <p:cNvPr id="15" name="Group 14"/>
            <p:cNvGrpSpPr/>
            <p:nvPr/>
          </p:nvGrpSpPr>
          <p:grpSpPr>
            <a:xfrm>
              <a:off x="2084402" y="1683772"/>
              <a:ext cx="1285875" cy="2286000"/>
              <a:chOff x="2098647" y="1094763"/>
              <a:chExt cx="1285875" cy="2286000"/>
            </a:xfrm>
          </p:grpSpPr>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647" y="1094763"/>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8" descr="http://www.unhcr.org/thumb1/4e4bca2120.jpg"/>
              <p:cNvPicPr>
                <a:picLocks noChangeAspect="1" noChangeArrowheads="1"/>
              </p:cNvPicPr>
              <p:nvPr/>
            </p:nvPicPr>
            <p:blipFill rotWithShape="1">
              <a:blip r:embed="rId11">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l="43004" t="6179" r="28268" b="55609"/>
              <a:stretch/>
            </p:blipFill>
            <p:spPr bwMode="auto">
              <a:xfrm>
                <a:off x="2457974" y="1457032"/>
                <a:ext cx="562063" cy="560704"/>
              </a:xfrm>
              <a:prstGeom prst="rect">
                <a:avLst/>
              </a:prstGeom>
              <a:noFill/>
              <a:ln>
                <a:noFill/>
              </a:ln>
              <a:extLst/>
            </p:spPr>
          </p:pic>
        </p:grpSp>
        <p:sp>
          <p:nvSpPr>
            <p:cNvPr id="33" name="Rectangle 32"/>
            <p:cNvSpPr/>
            <p:nvPr/>
          </p:nvSpPr>
          <p:spPr bwMode="auto">
            <a:xfrm>
              <a:off x="2784077" y="3214480"/>
              <a:ext cx="512064" cy="173736"/>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cxnSp>
        <p:nvCxnSpPr>
          <p:cNvPr id="20" name="Straight Arrow Connector 19"/>
          <p:cNvCxnSpPr>
            <a:stCxn id="33" idx="3"/>
          </p:cNvCxnSpPr>
          <p:nvPr/>
        </p:nvCxnSpPr>
        <p:spPr>
          <a:xfrm flipV="1">
            <a:off x="3296141" y="2769470"/>
            <a:ext cx="691163" cy="39305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68756" y="828093"/>
            <a:ext cx="1493600" cy="716851"/>
            <a:chOff x="368756" y="828093"/>
            <a:chExt cx="1493600" cy="716851"/>
          </a:xfrm>
        </p:grpSpPr>
        <p:sp>
          <p:nvSpPr>
            <p:cNvPr id="23" name="Rectangle 22"/>
            <p:cNvSpPr/>
            <p:nvPr/>
          </p:nvSpPr>
          <p:spPr bwMode="auto">
            <a:xfrm>
              <a:off x="368756" y="828093"/>
              <a:ext cx="1493600" cy="51414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verbally initiates Cash Out transaction with Agent</a:t>
              </a:r>
            </a:p>
          </p:txBody>
        </p:sp>
        <p:cxnSp>
          <p:nvCxnSpPr>
            <p:cNvPr id="28" name="Straight Arrow Connector 27"/>
            <p:cNvCxnSpPr>
              <a:stCxn id="23" idx="2"/>
              <a:endCxn id="2050" idx="0"/>
            </p:cNvCxnSpPr>
            <p:nvPr/>
          </p:nvCxnSpPr>
          <p:spPr>
            <a:xfrm flipH="1">
              <a:off x="1115256" y="1342238"/>
              <a:ext cx="300" cy="20270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029174" y="828093"/>
            <a:ext cx="1396331" cy="716851"/>
            <a:chOff x="2029174" y="828093"/>
            <a:chExt cx="1396331" cy="716851"/>
          </a:xfrm>
        </p:grpSpPr>
        <p:sp>
          <p:nvSpPr>
            <p:cNvPr id="17" name="Rectangle 16"/>
            <p:cNvSpPr/>
            <p:nvPr/>
          </p:nvSpPr>
          <p:spPr bwMode="auto">
            <a:xfrm>
              <a:off x="2029174" y="828093"/>
              <a:ext cx="1396331" cy="51414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Customer has photo in system from biometric registration</a:t>
              </a:r>
            </a:p>
          </p:txBody>
        </p:sp>
        <p:cxnSp>
          <p:nvCxnSpPr>
            <p:cNvPr id="30" name="Straight Arrow Connector 29"/>
            <p:cNvCxnSpPr>
              <a:stCxn id="17" idx="2"/>
              <a:endCxn id="2051" idx="0"/>
            </p:cNvCxnSpPr>
            <p:nvPr/>
          </p:nvCxnSpPr>
          <p:spPr>
            <a:xfrm>
              <a:off x="2727340" y="1342238"/>
              <a:ext cx="0" cy="20270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675746" y="828093"/>
            <a:ext cx="1542674" cy="716851"/>
            <a:chOff x="3675746" y="828093"/>
            <a:chExt cx="1542674" cy="716851"/>
          </a:xfrm>
        </p:grpSpPr>
        <p:sp>
          <p:nvSpPr>
            <p:cNvPr id="2063" name="Rectangle 2062"/>
            <p:cNvSpPr/>
            <p:nvPr/>
          </p:nvSpPr>
          <p:spPr bwMode="auto">
            <a:xfrm>
              <a:off x="3675746" y="828093"/>
              <a:ext cx="1542674" cy="51414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shows screen to customer for amount and fee confirmation</a:t>
              </a:r>
            </a:p>
          </p:txBody>
        </p:sp>
        <p:cxnSp>
          <p:nvCxnSpPr>
            <p:cNvPr id="2065" name="Straight Arrow Connector 2064"/>
            <p:cNvCxnSpPr>
              <a:stCxn id="2063" idx="2"/>
              <a:endCxn id="2052" idx="0"/>
            </p:cNvCxnSpPr>
            <p:nvPr/>
          </p:nvCxnSpPr>
          <p:spPr>
            <a:xfrm>
              <a:off x="4447083" y="1342238"/>
              <a:ext cx="0" cy="20270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4" name="Down Arrow 33">
            <a:hlinkClick r:id="rId1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24" name="Group 23"/>
          <p:cNvGrpSpPr/>
          <p:nvPr/>
        </p:nvGrpSpPr>
        <p:grpSpPr>
          <a:xfrm>
            <a:off x="6596280" y="2203609"/>
            <a:ext cx="1620874" cy="1092531"/>
            <a:chOff x="6596280" y="2203609"/>
            <a:chExt cx="1620874" cy="1092531"/>
          </a:xfrm>
        </p:grpSpPr>
        <p:cxnSp>
          <p:nvCxnSpPr>
            <p:cNvPr id="12" name="Straight Arrow Connector 11"/>
            <p:cNvCxnSpPr/>
            <p:nvPr/>
          </p:nvCxnSpPr>
          <p:spPr>
            <a:xfrm>
              <a:off x="6596280" y="2761080"/>
              <a:ext cx="560267" cy="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35" name="Picture 2" descr="http://3.imimg.com/data3/SB/OK/MY-1844129/impress-india-s-fastest-thermal-printer-500x500.jpg"/>
            <p:cNvPicPr>
              <a:picLocks noChangeAspect="1" noChangeArrowheads="1"/>
            </p:cNvPicPr>
            <p:nvPr/>
          </p:nvPicPr>
          <p:blipFill rotWithShape="1">
            <a:blip r:embed="rId13">
              <a:extLst>
                <a:ext uri="{28A0092B-C50C-407E-A947-70E740481C1C}">
                  <a14:useLocalDpi xmlns:a14="http://schemas.microsoft.com/office/drawing/2010/main" val="0"/>
                </a:ext>
              </a:extLst>
            </a:blip>
            <a:srcRect l="51768" t="4109" r="1111" b="47351"/>
            <a:stretch/>
          </p:blipFill>
          <p:spPr bwMode="auto">
            <a:xfrm>
              <a:off x="7156547" y="2203609"/>
              <a:ext cx="1060607" cy="1092531"/>
            </a:xfrm>
            <a:prstGeom prst="ellipse">
              <a:avLst/>
            </a:prstGeom>
            <a:noFill/>
            <a:extLst>
              <a:ext uri="{909E8E84-426E-40DD-AFC4-6F175D3DCCD1}">
                <a14:hiddenFill xmlns:a14="http://schemas.microsoft.com/office/drawing/2010/main">
                  <a:solidFill>
                    <a:srgbClr val="FFFFFF"/>
                  </a:solidFill>
                </a14:hiddenFill>
              </a:ext>
            </a:extLst>
          </p:spPr>
        </p:pic>
      </p:grpSp>
      <p:cxnSp>
        <p:nvCxnSpPr>
          <p:cNvPr id="9" name="Elbow Connector 8"/>
          <p:cNvCxnSpPr>
            <a:stCxn id="35" idx="4"/>
            <a:endCxn id="2054" idx="0"/>
          </p:cNvCxnSpPr>
          <p:nvPr/>
        </p:nvCxnSpPr>
        <p:spPr>
          <a:xfrm rot="5400000">
            <a:off x="3946271" y="465126"/>
            <a:ext cx="909566" cy="6571595"/>
          </a:xfrm>
          <a:prstGeom prst="bentConnector3">
            <a:avLst>
              <a:gd name="adj1" fmla="val 78239"/>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bwMode="auto">
          <a:xfrm>
            <a:off x="7073183" y="1544944"/>
            <a:ext cx="1227333" cy="412792"/>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scans customer’s finger</a:t>
            </a:r>
          </a:p>
        </p:txBody>
      </p:sp>
      <p:pic>
        <p:nvPicPr>
          <p:cNvPr id="41" name="Picture 40" descr="https://cdn1.iconfinder.com/data/icons/MetroStation-PNG/128/MB__home.png">
            <a:hlinkClick r:id="rId14" action="ppaction://hlinksldjump"/>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AGENT MANAGEMENT</a:t>
            </a:r>
          </a:p>
          <a:p>
            <a:pPr marL="514350" indent="-514350">
              <a:buClr>
                <a:schemeClr val="bg1"/>
              </a:buClr>
              <a:buFont typeface="+mj-lt"/>
              <a:buAutoNum type="romanUcPeriod"/>
            </a:pPr>
            <a:r>
              <a:rPr lang="en-US" sz="2000" dirty="0">
                <a:hlinkClick r:id="rId2" action="ppaction://hlinksldjump"/>
              </a:rPr>
              <a:t>Cash Request</a:t>
            </a:r>
            <a:endParaRPr lang="en-US" sz="2000" dirty="0"/>
          </a:p>
          <a:p>
            <a:pPr marL="514350" indent="-514350">
              <a:buClr>
                <a:schemeClr val="bg1"/>
              </a:buClr>
              <a:buFont typeface="+mj-lt"/>
              <a:buAutoNum type="romanUcPeriod"/>
            </a:pPr>
            <a:r>
              <a:rPr lang="en-US" sz="2000" dirty="0">
                <a:hlinkClick r:id="rId3" action="ppaction://hlinksldjump"/>
              </a:rPr>
              <a:t>Float Management</a:t>
            </a:r>
            <a:endParaRPr lang="en-US" sz="2000" dirty="0"/>
          </a:p>
          <a:p>
            <a:pPr marL="514350" indent="-514350">
              <a:buClr>
                <a:schemeClr val="bg1"/>
              </a:buClr>
              <a:buFont typeface="+mj-lt"/>
              <a:buAutoNum type="romanUcPeriod"/>
            </a:pPr>
            <a:r>
              <a:rPr lang="en-US" sz="2000" dirty="0">
                <a:hlinkClick r:id="rId4" action="ppaction://hlinksldjump"/>
              </a:rPr>
              <a:t>Agent Network / Dashboard</a:t>
            </a:r>
            <a:endParaRPr lang="en-US" sz="2000" dirty="0"/>
          </a:p>
        </p:txBody>
      </p:sp>
      <p:pic>
        <p:nvPicPr>
          <p:cNvPr id="3" name="Picture 2"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92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82" y="237525"/>
            <a:ext cx="6577847" cy="276999"/>
          </a:xfrm>
        </p:spPr>
        <p:txBody>
          <a:bodyPr/>
          <a:lstStyle/>
          <a:p>
            <a:r>
              <a:rPr lang="en-US" sz="1800" dirty="0"/>
              <a:t>L1P - Principles</a:t>
            </a:r>
          </a:p>
        </p:txBody>
      </p:sp>
      <p:sp>
        <p:nvSpPr>
          <p:cNvPr id="7" name="Rectangle 6"/>
          <p:cNvSpPr/>
          <p:nvPr/>
        </p:nvSpPr>
        <p:spPr>
          <a:xfrm>
            <a:off x="262523" y="1452561"/>
            <a:ext cx="1994902" cy="4310064"/>
          </a:xfrm>
          <a:prstGeom prst="rect">
            <a:avLst/>
          </a:prstGeom>
          <a:solidFill>
            <a:srgbClr val="D8E5E3"/>
          </a:solidFill>
        </p:spPr>
        <p:style>
          <a:lnRef idx="1">
            <a:schemeClr val="dk1"/>
          </a:lnRef>
          <a:fillRef idx="3">
            <a:schemeClr val="dk1"/>
          </a:fillRef>
          <a:effectRef idx="2">
            <a:schemeClr val="dk1"/>
          </a:effectRef>
          <a:fontRef idx="minor">
            <a:schemeClr val="lt1"/>
          </a:fontRef>
        </p:style>
        <p:txBody>
          <a:bodyPr rtlCol="0" anchor="t"/>
          <a:lstStyle/>
          <a:p>
            <a:pPr algn="ctr"/>
            <a:r>
              <a:rPr lang="en-US" sz="2000" b="1" dirty="0">
                <a:solidFill>
                  <a:schemeClr val="tx1">
                    <a:lumMod val="65000"/>
                    <a:lumOff val="35000"/>
                  </a:schemeClr>
                </a:solidFill>
              </a:rPr>
              <a:t>First Principles:</a:t>
            </a:r>
          </a:p>
          <a:p>
            <a:pPr algn="ctr"/>
            <a:endParaRPr lang="en-US" sz="800" dirty="0">
              <a:solidFill>
                <a:schemeClr val="tx1">
                  <a:lumMod val="65000"/>
                  <a:lumOff val="35000"/>
                </a:schemeClr>
              </a:solidFill>
            </a:endParaRPr>
          </a:p>
          <a:p>
            <a:pPr marL="342900" indent="-342900">
              <a:buAutoNum type="arabicPeriod"/>
            </a:pPr>
            <a:endParaRPr lang="en-US" sz="1600" dirty="0">
              <a:solidFill>
                <a:schemeClr val="tx1">
                  <a:lumMod val="65000"/>
                  <a:lumOff val="35000"/>
                </a:schemeClr>
              </a:solidFill>
            </a:endParaRPr>
          </a:p>
          <a:p>
            <a:pPr marL="342900" indent="-342900">
              <a:buAutoNum type="arabicPeriod"/>
            </a:pPr>
            <a:r>
              <a:rPr lang="en-US" sz="1600" dirty="0">
                <a:solidFill>
                  <a:schemeClr val="tx1">
                    <a:lumMod val="65000"/>
                    <a:lumOff val="35000"/>
                  </a:schemeClr>
                </a:solidFill>
              </a:rPr>
              <a:t>Digital</a:t>
            </a:r>
          </a:p>
          <a:p>
            <a:pPr marL="342900" indent="-342900">
              <a:buAutoNum type="arabicPeriod"/>
            </a:pPr>
            <a:r>
              <a:rPr lang="en-US" sz="1600" dirty="0">
                <a:solidFill>
                  <a:schemeClr val="tx1">
                    <a:lumMod val="65000"/>
                    <a:lumOff val="35000"/>
                  </a:schemeClr>
                </a:solidFill>
              </a:rPr>
              <a:t>Robust</a:t>
            </a:r>
          </a:p>
          <a:p>
            <a:pPr marL="342900" indent="-342900">
              <a:buAutoNum type="arabicPeriod"/>
            </a:pPr>
            <a:r>
              <a:rPr lang="en-US" sz="1600" dirty="0">
                <a:solidFill>
                  <a:schemeClr val="tx1">
                    <a:lumMod val="65000"/>
                    <a:lumOff val="35000"/>
                  </a:schemeClr>
                </a:solidFill>
              </a:rPr>
              <a:t>Open</a:t>
            </a:r>
          </a:p>
          <a:p>
            <a:pPr marL="342900" indent="-342900">
              <a:buAutoNum type="arabicPeriod"/>
            </a:pPr>
            <a:r>
              <a:rPr lang="en-US" sz="1600" dirty="0">
                <a:solidFill>
                  <a:schemeClr val="tx1">
                    <a:lumMod val="65000"/>
                    <a:lumOff val="35000"/>
                  </a:schemeClr>
                </a:solidFill>
              </a:rPr>
              <a:t>Affordable</a:t>
            </a:r>
          </a:p>
          <a:p>
            <a:pPr marL="342900" indent="-342900">
              <a:buAutoNum type="arabicPeriod"/>
            </a:pPr>
            <a:r>
              <a:rPr lang="en-US" sz="1600" dirty="0">
                <a:solidFill>
                  <a:schemeClr val="tx1">
                    <a:lumMod val="65000"/>
                    <a:lumOff val="35000"/>
                  </a:schemeClr>
                </a:solidFill>
              </a:rPr>
              <a:t>Personal</a:t>
            </a:r>
          </a:p>
          <a:p>
            <a:pPr marL="342900" indent="-342900">
              <a:buAutoNum type="arabicPeriod"/>
            </a:pPr>
            <a:r>
              <a:rPr lang="en-US" sz="1600" dirty="0">
                <a:solidFill>
                  <a:schemeClr val="tx1">
                    <a:lumMod val="65000"/>
                    <a:lumOff val="35000"/>
                  </a:schemeClr>
                </a:solidFill>
              </a:rPr>
              <a:t>Convenient</a:t>
            </a:r>
          </a:p>
          <a:p>
            <a:pPr marL="342900" indent="-342900">
              <a:buAutoNum type="arabicPeriod"/>
            </a:pPr>
            <a:r>
              <a:rPr lang="en-US" sz="1600" dirty="0">
                <a:solidFill>
                  <a:schemeClr val="tx1">
                    <a:lumMod val="65000"/>
                    <a:lumOff val="35000"/>
                  </a:schemeClr>
                </a:solidFill>
              </a:rPr>
              <a:t>Secure</a:t>
            </a:r>
          </a:p>
        </p:txBody>
      </p:sp>
      <p:sp>
        <p:nvSpPr>
          <p:cNvPr id="10" name="Rectangle 9"/>
          <p:cNvSpPr/>
          <p:nvPr/>
        </p:nvSpPr>
        <p:spPr>
          <a:xfrm>
            <a:off x="5581650" y="1452562"/>
            <a:ext cx="3233311" cy="4310063"/>
          </a:xfrm>
          <a:prstGeom prst="rect">
            <a:avLst/>
          </a:prstGeom>
          <a:solidFill>
            <a:srgbClr val="D8E5E3"/>
          </a:solidFill>
        </p:spPr>
        <p:style>
          <a:lnRef idx="1">
            <a:schemeClr val="dk1"/>
          </a:lnRef>
          <a:fillRef idx="3">
            <a:schemeClr val="dk1"/>
          </a:fillRef>
          <a:effectRef idx="2">
            <a:schemeClr val="dk1"/>
          </a:effectRef>
          <a:fontRef idx="minor">
            <a:schemeClr val="lt1"/>
          </a:fontRef>
        </p:style>
        <p:txBody>
          <a:bodyPr rtlCol="0" anchor="t"/>
          <a:lstStyle/>
          <a:p>
            <a:pPr algn="ctr"/>
            <a:r>
              <a:rPr lang="en-US" sz="2000" b="1" dirty="0">
                <a:solidFill>
                  <a:schemeClr val="tx1">
                    <a:lumMod val="65000"/>
                    <a:lumOff val="35000"/>
                  </a:schemeClr>
                </a:solidFill>
              </a:rPr>
              <a:t>Meet User </a:t>
            </a:r>
          </a:p>
          <a:p>
            <a:pPr algn="ctr"/>
            <a:r>
              <a:rPr lang="en-US" sz="2000" b="1" dirty="0">
                <a:solidFill>
                  <a:schemeClr val="tx1">
                    <a:lumMod val="65000"/>
                    <a:lumOff val="35000"/>
                  </a:schemeClr>
                </a:solidFill>
              </a:rPr>
              <a:t>Demand For:</a:t>
            </a:r>
          </a:p>
          <a:p>
            <a:pPr algn="ctr"/>
            <a:endParaRPr lang="en-US" sz="800" dirty="0">
              <a:solidFill>
                <a:schemeClr val="tx1">
                  <a:lumMod val="65000"/>
                  <a:lumOff val="35000"/>
                </a:schemeClr>
              </a:solidFill>
            </a:endParaRPr>
          </a:p>
          <a:p>
            <a:pPr marL="342900" indent="-342900">
              <a:spcAft>
                <a:spcPts val="268"/>
              </a:spcAft>
              <a:buAutoNum type="arabicPeriod"/>
            </a:pPr>
            <a:endParaRPr lang="en-US" sz="1600" dirty="0">
              <a:solidFill>
                <a:schemeClr val="tx1">
                  <a:lumMod val="65000"/>
                  <a:lumOff val="35000"/>
                </a:schemeClr>
              </a:solidFill>
            </a:endParaRPr>
          </a:p>
          <a:p>
            <a:pPr marL="342900" indent="-342900">
              <a:spcAft>
                <a:spcPts val="268"/>
              </a:spcAft>
              <a:buAutoNum type="arabicPeriod"/>
            </a:pPr>
            <a:r>
              <a:rPr lang="en-US" sz="1600" dirty="0">
                <a:solidFill>
                  <a:schemeClr val="tx1">
                    <a:lumMod val="65000"/>
                    <a:lumOff val="35000"/>
                  </a:schemeClr>
                </a:solidFill>
              </a:rPr>
              <a:t>Easy Account Opening</a:t>
            </a:r>
          </a:p>
          <a:p>
            <a:pPr marL="342900" indent="-342900">
              <a:spcAft>
                <a:spcPts val="268"/>
              </a:spcAft>
              <a:buAutoNum type="arabicPeriod"/>
            </a:pPr>
            <a:r>
              <a:rPr lang="en-US" sz="1600" dirty="0">
                <a:solidFill>
                  <a:schemeClr val="tx1">
                    <a:lumMod val="65000"/>
                    <a:lumOff val="35000"/>
                  </a:schemeClr>
                </a:solidFill>
              </a:rPr>
              <a:t>Access to CICO</a:t>
            </a:r>
          </a:p>
          <a:p>
            <a:pPr marL="342900" indent="-342900">
              <a:spcAft>
                <a:spcPts val="268"/>
              </a:spcAft>
              <a:buAutoNum type="arabicPeriod"/>
            </a:pPr>
            <a:r>
              <a:rPr lang="en-US" sz="1600" dirty="0">
                <a:solidFill>
                  <a:schemeClr val="tx1">
                    <a:lumMod val="65000"/>
                    <a:lumOff val="35000"/>
                  </a:schemeClr>
                </a:solidFill>
              </a:rPr>
              <a:t>Safe Keeping of Stored Value</a:t>
            </a:r>
          </a:p>
          <a:p>
            <a:pPr marL="342900" indent="-342900">
              <a:spcAft>
                <a:spcPts val="268"/>
              </a:spcAft>
              <a:buAutoNum type="arabicPeriod"/>
            </a:pPr>
            <a:r>
              <a:rPr lang="en-US" sz="1600" dirty="0">
                <a:solidFill>
                  <a:schemeClr val="tx1">
                    <a:lumMod val="65000"/>
                    <a:lumOff val="35000"/>
                  </a:schemeClr>
                </a:solidFill>
              </a:rPr>
              <a:t>Person to Person Transfers </a:t>
            </a:r>
          </a:p>
          <a:p>
            <a:pPr marL="342900" indent="-342900">
              <a:spcAft>
                <a:spcPts val="268"/>
              </a:spcAft>
              <a:buAutoNum type="arabicPeriod"/>
            </a:pPr>
            <a:r>
              <a:rPr lang="en-US" sz="1600" dirty="0">
                <a:solidFill>
                  <a:schemeClr val="tx1">
                    <a:lumMod val="65000"/>
                    <a:lumOff val="35000"/>
                  </a:schemeClr>
                </a:solidFill>
              </a:rPr>
              <a:t>Direct Deposit Benefit Payments</a:t>
            </a:r>
          </a:p>
          <a:p>
            <a:pPr marL="342900" indent="-342900">
              <a:spcAft>
                <a:spcPts val="268"/>
              </a:spcAft>
              <a:buAutoNum type="arabicPeriod"/>
            </a:pPr>
            <a:r>
              <a:rPr lang="en-US" sz="1600" dirty="0">
                <a:solidFill>
                  <a:schemeClr val="tx1">
                    <a:lumMod val="65000"/>
                    <a:lumOff val="35000"/>
                  </a:schemeClr>
                </a:solidFill>
              </a:rPr>
              <a:t>Direct Deposit Wages</a:t>
            </a:r>
          </a:p>
          <a:p>
            <a:pPr marL="342900" indent="-342900">
              <a:spcAft>
                <a:spcPts val="268"/>
              </a:spcAft>
              <a:buAutoNum type="arabicPeriod"/>
            </a:pPr>
            <a:r>
              <a:rPr lang="en-US" sz="1600" dirty="0">
                <a:solidFill>
                  <a:schemeClr val="tx1">
                    <a:lumMod val="65000"/>
                    <a:lumOff val="35000"/>
                  </a:schemeClr>
                </a:solidFill>
              </a:rPr>
              <a:t>Purchase Goods</a:t>
            </a:r>
          </a:p>
          <a:p>
            <a:pPr marL="342900" indent="-342900">
              <a:spcAft>
                <a:spcPts val="268"/>
              </a:spcAft>
              <a:buAutoNum type="arabicPeriod"/>
            </a:pPr>
            <a:r>
              <a:rPr lang="en-US" sz="1600" dirty="0">
                <a:solidFill>
                  <a:schemeClr val="tx1">
                    <a:lumMod val="65000"/>
                    <a:lumOff val="35000"/>
                  </a:schemeClr>
                </a:solidFill>
              </a:rPr>
              <a:t>Transparent and Low Fees</a:t>
            </a:r>
          </a:p>
          <a:p>
            <a:pPr algn="ctr"/>
            <a:endParaRPr lang="en-US" sz="800" dirty="0">
              <a:solidFill>
                <a:schemeClr val="tx1">
                  <a:lumMod val="65000"/>
                  <a:lumOff val="35000"/>
                </a:schemeClr>
              </a:solidFill>
            </a:endParaRPr>
          </a:p>
        </p:txBody>
      </p:sp>
      <p:sp>
        <p:nvSpPr>
          <p:cNvPr id="11" name="Rectangle 10"/>
          <p:cNvSpPr/>
          <p:nvPr/>
        </p:nvSpPr>
        <p:spPr>
          <a:xfrm>
            <a:off x="2360984" y="1452562"/>
            <a:ext cx="3117108" cy="4310063"/>
          </a:xfrm>
          <a:prstGeom prst="rect">
            <a:avLst/>
          </a:prstGeom>
          <a:solidFill>
            <a:srgbClr val="D8E5E3"/>
          </a:solidFill>
        </p:spPr>
        <p:style>
          <a:lnRef idx="1">
            <a:schemeClr val="dk1"/>
          </a:lnRef>
          <a:fillRef idx="3">
            <a:schemeClr val="dk1"/>
          </a:fillRef>
          <a:effectRef idx="2">
            <a:schemeClr val="dk1"/>
          </a:effectRef>
          <a:fontRef idx="minor">
            <a:schemeClr val="lt1"/>
          </a:fontRef>
        </p:style>
        <p:txBody>
          <a:bodyPr rtlCol="0" anchor="t"/>
          <a:lstStyle/>
          <a:p>
            <a:pPr algn="ctr"/>
            <a:r>
              <a:rPr lang="en-US" sz="2000" b="1" dirty="0">
                <a:solidFill>
                  <a:schemeClr val="tx1">
                    <a:lumMod val="65000"/>
                    <a:lumOff val="35000"/>
                  </a:schemeClr>
                </a:solidFill>
              </a:rPr>
              <a:t>L1P Platform </a:t>
            </a:r>
          </a:p>
          <a:p>
            <a:pPr algn="ctr"/>
            <a:r>
              <a:rPr lang="en-US" sz="2000" b="1" dirty="0">
                <a:solidFill>
                  <a:schemeClr val="tx1">
                    <a:lumMod val="65000"/>
                    <a:lumOff val="35000"/>
                  </a:schemeClr>
                </a:solidFill>
              </a:rPr>
              <a:t>Principles:</a:t>
            </a:r>
          </a:p>
          <a:p>
            <a:pPr algn="ctr"/>
            <a:endParaRPr lang="en-US" sz="800" dirty="0">
              <a:solidFill>
                <a:schemeClr val="tx1">
                  <a:lumMod val="65000"/>
                  <a:lumOff val="35000"/>
                </a:schemeClr>
              </a:solidFill>
            </a:endParaRPr>
          </a:p>
          <a:p>
            <a:pPr marL="183154" indent="-183154">
              <a:spcAft>
                <a:spcPts val="268"/>
              </a:spcAft>
              <a:buAutoNum type="arabicPeriod"/>
            </a:pPr>
            <a:endParaRPr lang="en-US" sz="1600" dirty="0">
              <a:solidFill>
                <a:schemeClr val="tx1">
                  <a:lumMod val="65000"/>
                  <a:lumOff val="35000"/>
                </a:schemeClr>
              </a:solidFill>
              <a:cs typeface="Calibri"/>
            </a:endParaRPr>
          </a:p>
          <a:p>
            <a:pPr marL="183154" indent="-183154">
              <a:spcAft>
                <a:spcPts val="268"/>
              </a:spcAft>
              <a:buAutoNum type="arabicPeriod"/>
            </a:pPr>
            <a:r>
              <a:rPr lang="en-US" sz="1600" dirty="0">
                <a:solidFill>
                  <a:schemeClr val="tx1">
                    <a:lumMod val="65000"/>
                    <a:lumOff val="35000"/>
                  </a:schemeClr>
                </a:solidFill>
                <a:cs typeface="Calibri"/>
              </a:rPr>
              <a:t>Prefunded Accounts</a:t>
            </a:r>
          </a:p>
          <a:p>
            <a:pPr marL="183154" indent="-183154">
              <a:spcAft>
                <a:spcPts val="268"/>
              </a:spcAft>
              <a:buAutoNum type="arabicPeriod"/>
            </a:pPr>
            <a:r>
              <a:rPr lang="en-US" sz="1600" dirty="0">
                <a:solidFill>
                  <a:schemeClr val="tx1">
                    <a:lumMod val="65000"/>
                    <a:lumOff val="35000"/>
                  </a:schemeClr>
                </a:solidFill>
                <a:cs typeface="Calibri"/>
              </a:rPr>
              <a:t>Tiered KYC/Self-Issued Accounts</a:t>
            </a:r>
          </a:p>
          <a:p>
            <a:pPr marL="183154" indent="-183154">
              <a:spcAft>
                <a:spcPts val="268"/>
              </a:spcAft>
              <a:buAutoNum type="arabicPeriod"/>
            </a:pPr>
            <a:r>
              <a:rPr lang="en-US" sz="1600" dirty="0">
                <a:solidFill>
                  <a:schemeClr val="tx1">
                    <a:lumMod val="65000"/>
                    <a:lumOff val="35000"/>
                  </a:schemeClr>
                </a:solidFill>
                <a:cs typeface="Calibri"/>
              </a:rPr>
              <a:t>Push Payment Model</a:t>
            </a:r>
          </a:p>
          <a:p>
            <a:pPr marL="183154" indent="-183154">
              <a:spcAft>
                <a:spcPts val="268"/>
              </a:spcAft>
              <a:buAutoNum type="arabicPeriod"/>
            </a:pPr>
            <a:r>
              <a:rPr lang="en-US" sz="1600" dirty="0">
                <a:solidFill>
                  <a:schemeClr val="tx1">
                    <a:lumMod val="65000"/>
                    <a:lumOff val="35000"/>
                  </a:schemeClr>
                </a:solidFill>
                <a:cs typeface="Calibri"/>
              </a:rPr>
              <a:t>Immediate Funds Transfer</a:t>
            </a:r>
          </a:p>
          <a:p>
            <a:pPr marL="183154" indent="-183154">
              <a:spcAft>
                <a:spcPts val="268"/>
              </a:spcAft>
              <a:buFontTx/>
              <a:buAutoNum type="arabicPeriod"/>
            </a:pPr>
            <a:r>
              <a:rPr lang="en-US" sz="1600" dirty="0">
                <a:solidFill>
                  <a:schemeClr val="tx1">
                    <a:lumMod val="65000"/>
                    <a:lumOff val="35000"/>
                  </a:schemeClr>
                </a:solidFill>
                <a:cs typeface="Calibri"/>
              </a:rPr>
              <a:t>Irrevocability</a:t>
            </a:r>
          </a:p>
          <a:p>
            <a:pPr marL="183154" indent="-183154">
              <a:spcAft>
                <a:spcPts val="268"/>
              </a:spcAft>
              <a:buAutoNum type="arabicPeriod"/>
            </a:pPr>
            <a:r>
              <a:rPr lang="en-US" sz="1600" dirty="0">
                <a:solidFill>
                  <a:schemeClr val="tx1">
                    <a:lumMod val="65000"/>
                    <a:lumOff val="35000"/>
                  </a:schemeClr>
                </a:solidFill>
                <a:cs typeface="Calibri"/>
              </a:rPr>
              <a:t>Open Loop Scheme</a:t>
            </a:r>
          </a:p>
          <a:p>
            <a:pPr marL="183154" indent="-183154">
              <a:spcAft>
                <a:spcPts val="268"/>
              </a:spcAft>
              <a:buAutoNum type="arabicPeriod"/>
            </a:pPr>
            <a:r>
              <a:rPr lang="en-US" sz="1600" dirty="0">
                <a:solidFill>
                  <a:schemeClr val="tx1">
                    <a:lumMod val="65000"/>
                    <a:lumOff val="35000"/>
                  </a:schemeClr>
                </a:solidFill>
                <a:cs typeface="Calibri"/>
              </a:rPr>
              <a:t>System-Wide Fraud and Risk Management</a:t>
            </a:r>
          </a:p>
          <a:p>
            <a:pPr marL="183154" indent="-183154">
              <a:spcAft>
                <a:spcPts val="268"/>
              </a:spcAft>
              <a:buAutoNum type="arabicPeriod"/>
            </a:pPr>
            <a:r>
              <a:rPr lang="en-US" sz="1600" dirty="0">
                <a:solidFill>
                  <a:schemeClr val="tx1">
                    <a:lumMod val="65000"/>
                    <a:lumOff val="35000"/>
                  </a:schemeClr>
                </a:solidFill>
                <a:cs typeface="Calibri"/>
              </a:rPr>
              <a:t>High Volume-Low Value Payments</a:t>
            </a:r>
          </a:p>
          <a:p>
            <a:pPr algn="ctr"/>
            <a:endParaRPr lang="en-US" sz="800" dirty="0">
              <a:solidFill>
                <a:schemeClr val="tx1">
                  <a:lumMod val="65000"/>
                  <a:lumOff val="35000"/>
                </a:schemeClr>
              </a:solidFill>
            </a:endParaRPr>
          </a:p>
        </p:txBody>
      </p:sp>
      <p:cxnSp>
        <p:nvCxnSpPr>
          <p:cNvPr id="3" name="Straight Connector 2"/>
          <p:cNvCxnSpPr/>
          <p:nvPr/>
        </p:nvCxnSpPr>
        <p:spPr>
          <a:xfrm>
            <a:off x="262523" y="2115981"/>
            <a:ext cx="1994902" cy="2441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466976" y="2154150"/>
            <a:ext cx="3011115"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581650" y="2162531"/>
            <a:ext cx="323331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18" name="Picture 17" descr="https://cdn1.iconfinder.com/data/icons/MetroStation-PNG/128/MB__home.png">
            <a:hlinkClick r:id="rId2" action="ppaction://hlinksldjump"/>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86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39</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AGENT MANAGEMENT – Agent Network Dashboard</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079"/>
          <a:stretch/>
        </p:blipFill>
        <p:spPr bwMode="auto">
          <a:xfrm>
            <a:off x="181510" y="1397287"/>
            <a:ext cx="8806151" cy="460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99318" y="4304872"/>
            <a:ext cx="4832278" cy="544531"/>
            <a:chOff x="99318" y="4304872"/>
            <a:chExt cx="4832278" cy="544531"/>
          </a:xfrm>
        </p:grpSpPr>
        <p:sp>
          <p:nvSpPr>
            <p:cNvPr id="5" name="Rectangle 4"/>
            <p:cNvSpPr/>
            <p:nvPr/>
          </p:nvSpPr>
          <p:spPr bwMode="auto">
            <a:xfrm>
              <a:off x="99318" y="4407615"/>
              <a:ext cx="2068530" cy="44178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Float loan provider can review and approve agent requests</a:t>
              </a:r>
            </a:p>
          </p:txBody>
        </p:sp>
        <p:cxnSp>
          <p:nvCxnSpPr>
            <p:cNvPr id="7" name="Straight Arrow Connector 6"/>
            <p:cNvCxnSpPr/>
            <p:nvPr/>
          </p:nvCxnSpPr>
          <p:spPr>
            <a:xfrm flipV="1">
              <a:off x="2167848" y="4304872"/>
              <a:ext cx="2763748" cy="323637"/>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2776382" y="5352836"/>
            <a:ext cx="2582582" cy="1349491"/>
            <a:chOff x="6154223" y="4136910"/>
            <a:chExt cx="2582582" cy="1349491"/>
          </a:xfrm>
        </p:grpSpPr>
        <p:sp>
          <p:nvSpPr>
            <p:cNvPr id="8" name="Rectangle 7"/>
            <p:cNvSpPr/>
            <p:nvPr/>
          </p:nvSpPr>
          <p:spPr bwMode="auto">
            <a:xfrm>
              <a:off x="6154223" y="4921322"/>
              <a:ext cx="2582582" cy="56507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Cash manager can review and approve agent requests</a:t>
              </a:r>
            </a:p>
          </p:txBody>
        </p:sp>
        <p:cxnSp>
          <p:nvCxnSpPr>
            <p:cNvPr id="10" name="Straight Arrow Connector 9"/>
            <p:cNvCxnSpPr/>
            <p:nvPr/>
          </p:nvCxnSpPr>
          <p:spPr>
            <a:xfrm flipV="1">
              <a:off x="8412178" y="4136910"/>
              <a:ext cx="1" cy="78441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3295696" y="1012003"/>
            <a:ext cx="2858527" cy="1762019"/>
            <a:chOff x="3295696" y="1012003"/>
            <a:chExt cx="2858527" cy="1762019"/>
          </a:xfrm>
        </p:grpSpPr>
        <p:sp>
          <p:nvSpPr>
            <p:cNvPr id="11" name="Rectangle 10"/>
            <p:cNvSpPr/>
            <p:nvPr/>
          </p:nvSpPr>
          <p:spPr bwMode="auto">
            <a:xfrm>
              <a:off x="3295696" y="1012003"/>
              <a:ext cx="2858527" cy="50343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Liquidity of individual agents or average of the network</a:t>
              </a:r>
            </a:p>
          </p:txBody>
        </p:sp>
        <p:cxnSp>
          <p:nvCxnSpPr>
            <p:cNvPr id="13" name="Straight Arrow Connector 12"/>
            <p:cNvCxnSpPr>
              <a:stCxn id="11" idx="2"/>
            </p:cNvCxnSpPr>
            <p:nvPr/>
          </p:nvCxnSpPr>
          <p:spPr>
            <a:xfrm flipH="1">
              <a:off x="4376791" y="1515438"/>
              <a:ext cx="348169" cy="72432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2"/>
            </p:cNvCxnSpPr>
            <p:nvPr/>
          </p:nvCxnSpPr>
          <p:spPr>
            <a:xfrm>
              <a:off x="4724960" y="1515438"/>
              <a:ext cx="1223777" cy="125858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530832" y="1032551"/>
            <a:ext cx="2387029" cy="1392150"/>
            <a:chOff x="530832" y="1032551"/>
            <a:chExt cx="2387029" cy="1392150"/>
          </a:xfrm>
        </p:grpSpPr>
        <p:sp>
          <p:nvSpPr>
            <p:cNvPr id="23" name="Rectangle 22"/>
            <p:cNvSpPr/>
            <p:nvPr/>
          </p:nvSpPr>
          <p:spPr bwMode="auto">
            <a:xfrm>
              <a:off x="530832" y="1032551"/>
              <a:ext cx="2387029" cy="48288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manager hierarchy is viewable</a:t>
              </a:r>
            </a:p>
          </p:txBody>
        </p:sp>
        <p:cxnSp>
          <p:nvCxnSpPr>
            <p:cNvPr id="25" name="Straight Arrow Connector 24"/>
            <p:cNvCxnSpPr/>
            <p:nvPr/>
          </p:nvCxnSpPr>
          <p:spPr>
            <a:xfrm flipH="1">
              <a:off x="965771" y="1515438"/>
              <a:ext cx="758575" cy="90926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49" name="Group 2048"/>
          <p:cNvGrpSpPr/>
          <p:nvPr/>
        </p:nvGrpSpPr>
        <p:grpSpPr>
          <a:xfrm>
            <a:off x="5527499" y="4292808"/>
            <a:ext cx="3332596" cy="813448"/>
            <a:chOff x="5527499" y="4292808"/>
            <a:chExt cx="3332596" cy="813448"/>
          </a:xfrm>
        </p:grpSpPr>
        <p:sp>
          <p:nvSpPr>
            <p:cNvPr id="31" name="Rectangle 30"/>
            <p:cNvSpPr/>
            <p:nvPr/>
          </p:nvSpPr>
          <p:spPr bwMode="auto">
            <a:xfrm>
              <a:off x="5866545" y="4488019"/>
              <a:ext cx="2659057" cy="61823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network performance can be assessed through summary KPIs</a:t>
              </a:r>
            </a:p>
          </p:txBody>
        </p:sp>
        <p:sp>
          <p:nvSpPr>
            <p:cNvPr id="2048" name="Left Brace 2047"/>
            <p:cNvSpPr/>
            <p:nvPr/>
          </p:nvSpPr>
          <p:spPr>
            <a:xfrm rot="16200000">
              <a:off x="7091055" y="2729252"/>
              <a:ext cx="205484" cy="3332596"/>
            </a:xfrm>
            <a:prstGeom prst="leftBrace">
              <a:avLst/>
            </a:prstGeom>
            <a:ln>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 name="Rectangle 5">
            <a:hlinkClick r:id="rId4" action="ppaction://hlinksldjump"/>
          </p:cNvPr>
          <p:cNvSpPr/>
          <p:nvPr/>
        </p:nvSpPr>
        <p:spPr bwMode="auto">
          <a:xfrm>
            <a:off x="5630243" y="5452172"/>
            <a:ext cx="1645747" cy="239768"/>
          </a:xfrm>
          <a:prstGeom prst="rect">
            <a:avLst/>
          </a:prstGeom>
          <a:solidFill>
            <a:schemeClr val="tx2">
              <a:lumMod val="7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Link to Cash Request</a:t>
            </a:r>
          </a:p>
        </p:txBody>
      </p:sp>
      <p:sp>
        <p:nvSpPr>
          <p:cNvPr id="9" name="Rectangle 8">
            <a:hlinkClick r:id="rId5" action="ppaction://hlinksldjump"/>
          </p:cNvPr>
          <p:cNvSpPr/>
          <p:nvPr/>
        </p:nvSpPr>
        <p:spPr bwMode="auto">
          <a:xfrm>
            <a:off x="3886231" y="4540283"/>
            <a:ext cx="1396708" cy="256854"/>
          </a:xfrm>
          <a:prstGeom prst="rect">
            <a:avLst/>
          </a:prstGeom>
          <a:solidFill>
            <a:schemeClr val="tx2">
              <a:lumMod val="7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Link to Float Request</a:t>
            </a:r>
          </a:p>
        </p:txBody>
      </p:sp>
      <p:pic>
        <p:nvPicPr>
          <p:cNvPr id="24" name="Picture 23" descr="https://cdn1.iconfinder.com/data/icons/MetroStation-PNG/128/MB__home.png">
            <a:hlinkClick r:id="rId6" action="ppaction://hlinksldjump"/>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0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49"/>
                                        </p:tgtEl>
                                        <p:attrNameLst>
                                          <p:attrName>style.visibility</p:attrName>
                                        </p:attrNameLst>
                                      </p:cBhvr>
                                      <p:to>
                                        <p:strVal val="visible"/>
                                      </p:to>
                                    </p:set>
                                    <p:anim calcmode="lin" valueType="num">
                                      <p:cBhvr additive="base">
                                        <p:cTn id="18" dur="500" fill="hold"/>
                                        <p:tgtEl>
                                          <p:spTgt spid="2049"/>
                                        </p:tgtEl>
                                        <p:attrNameLst>
                                          <p:attrName>ppt_x</p:attrName>
                                        </p:attrNameLst>
                                      </p:cBhvr>
                                      <p:tavLst>
                                        <p:tav tm="0">
                                          <p:val>
                                            <p:strVal val="#ppt_x"/>
                                          </p:val>
                                        </p:tav>
                                        <p:tav tm="100000">
                                          <p:val>
                                            <p:strVal val="#ppt_x"/>
                                          </p:val>
                                        </p:tav>
                                      </p:tavLst>
                                    </p:anim>
                                    <p:anim calcmode="lin" valueType="num">
                                      <p:cBhvr additive="base">
                                        <p:cTn id="19"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008" y="208394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953" y="208394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40</a:t>
            </a:fld>
            <a:endParaRPr lang="en-US" dirty="0">
              <a:solidFill>
                <a:prstClr val="black">
                  <a:tint val="75000"/>
                </a:prstClr>
              </a:solidFill>
            </a:endParaRPr>
          </a:p>
        </p:txBody>
      </p:sp>
      <p:sp>
        <p:nvSpPr>
          <p:cNvPr id="3" name="Title 2"/>
          <p:cNvSpPr>
            <a:spLocks noGrp="1"/>
          </p:cNvSpPr>
          <p:nvPr>
            <p:ph type="title"/>
          </p:nvPr>
        </p:nvSpPr>
        <p:spPr/>
        <p:txBody>
          <a:bodyPr/>
          <a:lstStyle/>
          <a:p>
            <a:r>
              <a:rPr lang="en-US" dirty="0"/>
              <a:t>AGENT MANAGEMENT – Cash Request</a:t>
            </a:r>
          </a:p>
        </p:txBody>
      </p:sp>
      <p:sp>
        <p:nvSpPr>
          <p:cNvPr id="4" name="Down Arrow 3">
            <a:hlinkClick r:id="rId4"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5" name="Group 4"/>
          <p:cNvGrpSpPr/>
          <p:nvPr/>
        </p:nvGrpSpPr>
        <p:grpSpPr>
          <a:xfrm>
            <a:off x="1065571" y="2083942"/>
            <a:ext cx="1285875" cy="2286000"/>
            <a:chOff x="1381388" y="2083942"/>
            <a:chExt cx="1285875" cy="228600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388" y="208394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bwMode="auto">
            <a:xfrm>
              <a:off x="1456223" y="2995187"/>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sp>
        <p:nvSpPr>
          <p:cNvPr id="6" name="Rectangle 5"/>
          <p:cNvSpPr/>
          <p:nvPr/>
        </p:nvSpPr>
        <p:spPr bwMode="auto">
          <a:xfrm>
            <a:off x="6199464" y="1132514"/>
            <a:ext cx="1577130" cy="70467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Request is pending until Cash Manager dispatches courier to Agent’s location </a:t>
            </a:r>
          </a:p>
        </p:txBody>
      </p:sp>
      <p:grpSp>
        <p:nvGrpSpPr>
          <p:cNvPr id="16" name="Group 15"/>
          <p:cNvGrpSpPr/>
          <p:nvPr/>
        </p:nvGrpSpPr>
        <p:grpSpPr>
          <a:xfrm>
            <a:off x="831858" y="1132514"/>
            <a:ext cx="1753299" cy="1862673"/>
            <a:chOff x="831858" y="1132514"/>
            <a:chExt cx="1753299" cy="1862673"/>
          </a:xfrm>
        </p:grpSpPr>
        <p:sp>
          <p:nvSpPr>
            <p:cNvPr id="7" name="Rectangle 6"/>
            <p:cNvSpPr/>
            <p:nvPr/>
          </p:nvSpPr>
          <p:spPr bwMode="auto">
            <a:xfrm>
              <a:off x="831858" y="1132514"/>
              <a:ext cx="1753299" cy="63756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determines on-hand cash amount is too low, initiates Cash Request</a:t>
              </a:r>
            </a:p>
          </p:txBody>
        </p:sp>
        <p:cxnSp>
          <p:nvCxnSpPr>
            <p:cNvPr id="12" name="Straight Arrow Connector 11"/>
            <p:cNvCxnSpPr>
              <a:stCxn id="7" idx="2"/>
            </p:cNvCxnSpPr>
            <p:nvPr/>
          </p:nvCxnSpPr>
          <p:spPr>
            <a:xfrm flipH="1">
              <a:off x="1459684" y="1770077"/>
              <a:ext cx="248824" cy="122511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3031440" y="1132514"/>
            <a:ext cx="1057012" cy="1442906"/>
            <a:chOff x="3031440" y="1132514"/>
            <a:chExt cx="1057012" cy="1442906"/>
          </a:xfrm>
        </p:grpSpPr>
        <p:sp>
          <p:nvSpPr>
            <p:cNvPr id="8" name="Rectangle 7"/>
            <p:cNvSpPr/>
            <p:nvPr/>
          </p:nvSpPr>
          <p:spPr bwMode="auto">
            <a:xfrm>
              <a:off x="3031440" y="1132514"/>
              <a:ext cx="1057012" cy="637563"/>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selects ‘disbursement’</a:t>
              </a:r>
            </a:p>
          </p:txBody>
        </p:sp>
        <p:cxnSp>
          <p:nvCxnSpPr>
            <p:cNvPr id="15" name="Straight Arrow Connector 14"/>
            <p:cNvCxnSpPr>
              <a:stCxn id="8" idx="2"/>
            </p:cNvCxnSpPr>
            <p:nvPr/>
          </p:nvCxnSpPr>
          <p:spPr>
            <a:xfrm>
              <a:off x="3559946" y="1770077"/>
              <a:ext cx="164766" cy="8053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 name="Straight Arrow Connector 16"/>
          <p:cNvCxnSpPr/>
          <p:nvPr/>
        </p:nvCxnSpPr>
        <p:spPr>
          <a:xfrm>
            <a:off x="6988029" y="1837189"/>
            <a:ext cx="503340" cy="175329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199464" y="4369942"/>
            <a:ext cx="1562854" cy="818209"/>
            <a:chOff x="7379431" y="4515492"/>
            <a:chExt cx="1562854" cy="818209"/>
          </a:xfrm>
        </p:grpSpPr>
        <p:sp>
          <p:nvSpPr>
            <p:cNvPr id="24" name="Rectangle 23">
              <a:hlinkClick r:id="rId6" action="ppaction://hlinksldjump"/>
            </p:cNvPr>
            <p:cNvSpPr/>
            <p:nvPr/>
          </p:nvSpPr>
          <p:spPr bwMode="auto">
            <a:xfrm>
              <a:off x="7379431" y="4983060"/>
              <a:ext cx="1562854" cy="350641"/>
            </a:xfrm>
            <a:prstGeom prst="rect">
              <a:avLst/>
            </a:prstGeom>
            <a:solidFill>
              <a:schemeClr val="tx2">
                <a:lumMod val="7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Link to Dashboard</a:t>
              </a:r>
            </a:p>
          </p:txBody>
        </p:sp>
        <p:cxnSp>
          <p:nvCxnSpPr>
            <p:cNvPr id="25" name="Straight Arrow Connector 24"/>
            <p:cNvCxnSpPr>
              <a:endCxn id="24" idx="0"/>
            </p:cNvCxnSpPr>
            <p:nvPr/>
          </p:nvCxnSpPr>
          <p:spPr>
            <a:xfrm>
              <a:off x="8156538" y="4515492"/>
              <a:ext cx="4320" cy="46756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4194" y="2112246"/>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descr="https://cdn1.iconfinder.com/data/icons/MetroStation-PNG/128/MB__home.png">
            <a:hlinkClick r:id="rId8" action="ppaction://hlinksldjump"/>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2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7" y="252914"/>
            <a:ext cx="6577847" cy="246221"/>
          </a:xfrm>
          <a:prstGeom prst="rect">
            <a:avLst/>
          </a:prstGeom>
        </p:spPr>
        <p:txBody>
          <a:bodyPr/>
          <a:lstStyle/>
          <a:p>
            <a:r>
              <a:rPr lang="en-US" dirty="0"/>
              <a:t>AGENT TRANSACTIONS – Agent Float Management</a:t>
            </a:r>
          </a:p>
        </p:txBody>
      </p:sp>
      <p:sp>
        <p:nvSpPr>
          <p:cNvPr id="3" name="Slide Number Placeholder 2"/>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41</a:t>
            </a:fld>
            <a:endParaRPr lang="en-US" dirty="0">
              <a:solidFill>
                <a:prstClr val="black">
                  <a:tint val="75000"/>
                </a:prstClr>
              </a:solidFill>
            </a:endParaRP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938"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770"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600"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354"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2186"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522" y="2229492"/>
            <a:ext cx="1285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a:off x="841878" y="3154378"/>
            <a:ext cx="504572" cy="520118"/>
          </a:xfrm>
          <a:prstGeom prst="ellipse">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12" name="Rectangle 11"/>
          <p:cNvSpPr/>
          <p:nvPr/>
        </p:nvSpPr>
        <p:spPr bwMode="auto">
          <a:xfrm>
            <a:off x="1686617" y="2569811"/>
            <a:ext cx="1166941" cy="190242"/>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sp>
        <p:nvSpPr>
          <p:cNvPr id="16" name="Rectangle 15"/>
          <p:cNvSpPr/>
          <p:nvPr/>
        </p:nvSpPr>
        <p:spPr bwMode="auto">
          <a:xfrm>
            <a:off x="4638835" y="2743066"/>
            <a:ext cx="1145678" cy="190242"/>
          </a:xfrm>
          <a:prstGeom prst="rect">
            <a:avLst/>
          </a:prstGeom>
          <a:noFill/>
          <a:ln w="12700">
            <a:solidFill>
              <a:srgbClr val="FFC000"/>
            </a:solidFill>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3072" name="Group 3071"/>
          <p:cNvGrpSpPr/>
          <p:nvPr/>
        </p:nvGrpSpPr>
        <p:grpSpPr>
          <a:xfrm>
            <a:off x="7513600" y="1180330"/>
            <a:ext cx="1285875" cy="1988189"/>
            <a:chOff x="7513600" y="1180330"/>
            <a:chExt cx="1285875" cy="1988189"/>
          </a:xfrm>
        </p:grpSpPr>
        <p:sp>
          <p:nvSpPr>
            <p:cNvPr id="9" name="Rectangle 8"/>
            <p:cNvSpPr/>
            <p:nvPr/>
          </p:nvSpPr>
          <p:spPr bwMode="auto">
            <a:xfrm>
              <a:off x="7513600" y="1180330"/>
              <a:ext cx="1285875" cy="696285"/>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Float loan request is pending until float provider approves</a:t>
              </a:r>
            </a:p>
          </p:txBody>
        </p:sp>
        <p:cxnSp>
          <p:nvCxnSpPr>
            <p:cNvPr id="14" name="Straight Arrow Connector 13"/>
            <p:cNvCxnSpPr>
              <a:stCxn id="9" idx="2"/>
            </p:cNvCxnSpPr>
            <p:nvPr/>
          </p:nvCxnSpPr>
          <p:spPr>
            <a:xfrm>
              <a:off x="8156538" y="1876615"/>
              <a:ext cx="451256" cy="129190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195706" y="1212848"/>
            <a:ext cx="1207505" cy="1941530"/>
            <a:chOff x="195706" y="1212848"/>
            <a:chExt cx="1207505" cy="1941530"/>
          </a:xfrm>
        </p:grpSpPr>
        <p:sp>
          <p:nvSpPr>
            <p:cNvPr id="5" name="Rectangle 4"/>
            <p:cNvSpPr/>
            <p:nvPr/>
          </p:nvSpPr>
          <p:spPr bwMode="auto">
            <a:xfrm>
              <a:off x="195706" y="1212848"/>
              <a:ext cx="1207505" cy="61239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determines float balance is too low</a:t>
              </a:r>
            </a:p>
          </p:txBody>
        </p:sp>
        <p:cxnSp>
          <p:nvCxnSpPr>
            <p:cNvPr id="17" name="Straight Arrow Connector 16"/>
            <p:cNvCxnSpPr>
              <a:stCxn id="5" idx="2"/>
            </p:cNvCxnSpPr>
            <p:nvPr/>
          </p:nvCxnSpPr>
          <p:spPr>
            <a:xfrm>
              <a:off x="799459" y="1825245"/>
              <a:ext cx="232387" cy="132913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7379431" y="4515492"/>
            <a:ext cx="1562854" cy="818209"/>
            <a:chOff x="7379431" y="4515492"/>
            <a:chExt cx="1562854" cy="818209"/>
          </a:xfrm>
        </p:grpSpPr>
        <p:sp>
          <p:nvSpPr>
            <p:cNvPr id="23" name="Rectangle 22">
              <a:hlinkClick r:id="rId9" action="ppaction://hlinksldjump"/>
            </p:cNvPr>
            <p:cNvSpPr/>
            <p:nvPr/>
          </p:nvSpPr>
          <p:spPr bwMode="auto">
            <a:xfrm>
              <a:off x="7379431" y="4983060"/>
              <a:ext cx="1562854" cy="350641"/>
            </a:xfrm>
            <a:prstGeom prst="rect">
              <a:avLst/>
            </a:prstGeom>
            <a:solidFill>
              <a:schemeClr val="tx2">
                <a:lumMod val="7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Link to Dashboard</a:t>
              </a:r>
            </a:p>
          </p:txBody>
        </p:sp>
        <p:cxnSp>
          <p:nvCxnSpPr>
            <p:cNvPr id="18" name="Straight Arrow Connector 17"/>
            <p:cNvCxnSpPr>
              <a:stCxn id="3076" idx="2"/>
              <a:endCxn id="23" idx="0"/>
            </p:cNvCxnSpPr>
            <p:nvPr/>
          </p:nvCxnSpPr>
          <p:spPr>
            <a:xfrm>
              <a:off x="8156538" y="4515492"/>
              <a:ext cx="4320" cy="46756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3057363" y="1202574"/>
            <a:ext cx="1348414" cy="1026918"/>
            <a:chOff x="3057363" y="1202574"/>
            <a:chExt cx="1348414" cy="1026918"/>
          </a:xfrm>
        </p:grpSpPr>
        <p:sp>
          <p:nvSpPr>
            <p:cNvPr id="6" name="Rectangle 5"/>
            <p:cNvSpPr/>
            <p:nvPr/>
          </p:nvSpPr>
          <p:spPr bwMode="auto">
            <a:xfrm>
              <a:off x="3057363" y="1202574"/>
              <a:ext cx="1348414" cy="61239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specifies requested float loan amount</a:t>
              </a:r>
            </a:p>
          </p:txBody>
        </p:sp>
        <p:cxnSp>
          <p:nvCxnSpPr>
            <p:cNvPr id="25" name="Straight Arrow Connector 24"/>
            <p:cNvCxnSpPr>
              <a:stCxn id="6" idx="2"/>
              <a:endCxn id="3077" idx="0"/>
            </p:cNvCxnSpPr>
            <p:nvPr/>
          </p:nvCxnSpPr>
          <p:spPr>
            <a:xfrm>
              <a:off x="3731570" y="1814971"/>
              <a:ext cx="10722" cy="4145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4479721" y="1180330"/>
            <a:ext cx="1484851" cy="1049162"/>
            <a:chOff x="4479721" y="1180330"/>
            <a:chExt cx="1484851" cy="1049162"/>
          </a:xfrm>
        </p:grpSpPr>
        <p:sp>
          <p:nvSpPr>
            <p:cNvPr id="7" name="Rectangle 6"/>
            <p:cNvSpPr/>
            <p:nvPr/>
          </p:nvSpPr>
          <p:spPr bwMode="auto">
            <a:xfrm>
              <a:off x="4479721" y="1180330"/>
              <a:ext cx="1484851" cy="78017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Available float providers are presented with associated fees and interest amounts</a:t>
              </a:r>
            </a:p>
          </p:txBody>
        </p:sp>
        <p:cxnSp>
          <p:nvCxnSpPr>
            <p:cNvPr id="30" name="Straight Arrow Connector 29"/>
            <p:cNvCxnSpPr>
              <a:stCxn id="7" idx="2"/>
              <a:endCxn id="3075" idx="0"/>
            </p:cNvCxnSpPr>
            <p:nvPr/>
          </p:nvCxnSpPr>
          <p:spPr>
            <a:xfrm flipH="1">
              <a:off x="5213708" y="1960506"/>
              <a:ext cx="8439" cy="26898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80" name="Group 3079"/>
          <p:cNvGrpSpPr/>
          <p:nvPr/>
        </p:nvGrpSpPr>
        <p:grpSpPr>
          <a:xfrm>
            <a:off x="6106282" y="1168831"/>
            <a:ext cx="1157681" cy="1060661"/>
            <a:chOff x="6106282" y="1168831"/>
            <a:chExt cx="1157681" cy="1060661"/>
          </a:xfrm>
        </p:grpSpPr>
        <p:sp>
          <p:nvSpPr>
            <p:cNvPr id="8" name="Rectangle 7"/>
            <p:cNvSpPr/>
            <p:nvPr/>
          </p:nvSpPr>
          <p:spPr bwMode="auto">
            <a:xfrm>
              <a:off x="6106282" y="1168831"/>
              <a:ext cx="1157681" cy="536896"/>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Agent selects a float provider</a:t>
              </a:r>
            </a:p>
          </p:txBody>
        </p:sp>
        <p:cxnSp>
          <p:nvCxnSpPr>
            <p:cNvPr id="3079" name="Straight Arrow Connector 3078"/>
            <p:cNvCxnSpPr>
              <a:stCxn id="8" idx="2"/>
              <a:endCxn id="3078" idx="0"/>
            </p:cNvCxnSpPr>
            <p:nvPr/>
          </p:nvCxnSpPr>
          <p:spPr>
            <a:xfrm>
              <a:off x="6685123" y="1705727"/>
              <a:ext cx="1" cy="52376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2" name="Picture 31" descr="https://cdn1.iconfinder.com/data/icons/MetroStation-PNG/128/MB__home.png">
            <a:hlinkClick r:id="rId10" action="ppaction://hlinksldjump"/>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7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080"/>
                                        </p:tgtEl>
                                        <p:attrNameLst>
                                          <p:attrName>style.visibility</p:attrName>
                                        </p:attrNameLst>
                                      </p:cBhvr>
                                      <p:to>
                                        <p:strVal val="visible"/>
                                      </p:to>
                                    </p:set>
                                    <p:anim calcmode="lin" valueType="num">
                                      <p:cBhvr additive="base">
                                        <p:cTn id="25" dur="500" fill="hold"/>
                                        <p:tgtEl>
                                          <p:spTgt spid="3080"/>
                                        </p:tgtEl>
                                        <p:attrNameLst>
                                          <p:attrName>ppt_x</p:attrName>
                                        </p:attrNameLst>
                                      </p:cBhvr>
                                      <p:tavLst>
                                        <p:tav tm="0">
                                          <p:val>
                                            <p:strVal val="#ppt_x"/>
                                          </p:val>
                                        </p:tav>
                                        <p:tav tm="100000">
                                          <p:val>
                                            <p:strVal val="#ppt_x"/>
                                          </p:val>
                                        </p:tav>
                                      </p:tavLst>
                                    </p:anim>
                                    <p:anim calcmode="lin" valueType="num">
                                      <p:cBhvr additive="base">
                                        <p:cTn id="26" dur="500" fill="hold"/>
                                        <p:tgtEl>
                                          <p:spTgt spid="308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072"/>
                                        </p:tgtEl>
                                        <p:attrNameLst>
                                          <p:attrName>style.visibility</p:attrName>
                                        </p:attrNameLst>
                                      </p:cBhvr>
                                      <p:to>
                                        <p:strVal val="visible"/>
                                      </p:to>
                                    </p:set>
                                    <p:anim calcmode="lin" valueType="num">
                                      <p:cBhvr additive="base">
                                        <p:cTn id="31" dur="500" fill="hold"/>
                                        <p:tgtEl>
                                          <p:spTgt spid="3072"/>
                                        </p:tgtEl>
                                        <p:attrNameLst>
                                          <p:attrName>ppt_x</p:attrName>
                                        </p:attrNameLst>
                                      </p:cBhvr>
                                      <p:tavLst>
                                        <p:tav tm="0">
                                          <p:val>
                                            <p:strVal val="#ppt_x"/>
                                          </p:val>
                                        </p:tav>
                                        <p:tav tm="100000">
                                          <p:val>
                                            <p:strVal val="#ppt_x"/>
                                          </p:val>
                                        </p:tav>
                                      </p:tavLst>
                                    </p:anim>
                                    <p:anim calcmode="lin" valueType="num">
                                      <p:cBhvr additive="base">
                                        <p:cTn id="32" dur="500" fill="hold"/>
                                        <p:tgtEl>
                                          <p:spTgt spid="307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END</a:t>
            </a:r>
          </a:p>
        </p:txBody>
      </p:sp>
    </p:spTree>
    <p:extLst>
      <p:ext uri="{BB962C8B-B14F-4D97-AF65-F5344CB8AC3E}">
        <p14:creationId xmlns:p14="http://schemas.microsoft.com/office/powerpoint/2010/main" val="3582686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pPr>
              <a:buFont typeface="+mj-lt"/>
              <a:buAutoNum type="arabicPeriod"/>
            </a:pPr>
            <a:r>
              <a:rPr lang="en-US" sz="1100" b="0" dirty="0"/>
              <a:t>The IST shall support a mechanism enabling individual transactions to be tracked to a parent batch group. </a:t>
            </a:r>
          </a:p>
          <a:p>
            <a:pPr marL="457200" lvl="1" indent="0">
              <a:spcBef>
                <a:spcPts val="0"/>
              </a:spcBef>
              <a:spcAft>
                <a:spcPts val="400"/>
              </a:spcAft>
              <a:buNone/>
            </a:pPr>
            <a:r>
              <a:rPr lang="en-US" sz="900" b="0" dirty="0">
                <a:solidFill>
                  <a:schemeClr val="accent2">
                    <a:lumMod val="75000"/>
                  </a:schemeClr>
                </a:solidFill>
              </a:rPr>
              <a:t>Rationale: While the core IST may not decompose the payment batch or specifically report the aggregate response/health of the batch, it needs to retain the association between the batch and the individual transaction in some way. This association may be directly supported by attaching an identifier tag provided by the batch processor, or indirectly by responding to each payment message with the unique transaction ID, with the batch processor being responsible for associating the transaction ID with the batch. </a:t>
            </a:r>
          </a:p>
          <a:p>
            <a:pPr>
              <a:buFont typeface="+mj-lt"/>
              <a:buAutoNum type="arabicPeriod"/>
            </a:pPr>
            <a:r>
              <a:rPr lang="en-US" sz="1100" b="0" dirty="0"/>
              <a:t>The IST shall confirm the payer settlement account has sufficient funds to meet the maximum potential cumulative payout of the contained individual beneficiary benefits or the defined maximum for the total batch. </a:t>
            </a:r>
          </a:p>
          <a:p>
            <a:pPr marL="457200" lvl="1" indent="0">
              <a:spcBef>
                <a:spcPts val="0"/>
              </a:spcBef>
              <a:spcAft>
                <a:spcPts val="400"/>
              </a:spcAft>
              <a:buNone/>
            </a:pPr>
            <a:r>
              <a:rPr lang="en-US" sz="900" dirty="0">
                <a:solidFill>
                  <a:schemeClr val="accent2">
                    <a:lumMod val="75000"/>
                  </a:schemeClr>
                </a:solidFill>
              </a:rPr>
              <a:t>Rationale: Ensuring the payer has sufficient funds is a primary pre-condition in any push payment. </a:t>
            </a:r>
          </a:p>
          <a:p>
            <a:pPr>
              <a:buFont typeface="+mj-lt"/>
              <a:buAutoNum type="arabicPeriod"/>
            </a:pPr>
            <a:r>
              <a:rPr lang="en-US" sz="1100" b="0" dirty="0"/>
              <a:t>The IST shall reject component transactions where named participants are ineligible to transact. </a:t>
            </a:r>
          </a:p>
          <a:p>
            <a:pPr marL="457200" lvl="1" indent="0">
              <a:spcBef>
                <a:spcPts val="0"/>
              </a:spcBef>
              <a:spcAft>
                <a:spcPts val="400"/>
              </a:spcAft>
              <a:buNone/>
            </a:pPr>
            <a:r>
              <a:rPr lang="en-US" sz="900" dirty="0">
                <a:solidFill>
                  <a:schemeClr val="accent2">
                    <a:lumMod val="75000"/>
                  </a:schemeClr>
                </a:solidFill>
              </a:rPr>
              <a:t>Rationale: Payments must be subject to fraud and AML/CFT checks, and blocked where the participant is deemed an unacceptable recipient. www.gatesfoundation.org Requirements for a Pro-Poor Interoperability Service for Transfers </a:t>
            </a:r>
          </a:p>
          <a:p>
            <a:pPr>
              <a:buFont typeface="+mj-lt"/>
              <a:buAutoNum type="arabicPeriod"/>
            </a:pPr>
            <a:r>
              <a:rPr lang="en-US" sz="1100" b="0" dirty="0"/>
              <a:t>The IST shall reject any component transactions contained within the bulk payment file that do not include the minimum required data fields. </a:t>
            </a:r>
          </a:p>
          <a:p>
            <a:pPr marL="457200" lvl="1" indent="0">
              <a:spcBef>
                <a:spcPts val="0"/>
              </a:spcBef>
              <a:spcAft>
                <a:spcPts val="400"/>
              </a:spcAft>
              <a:buNone/>
            </a:pPr>
            <a:r>
              <a:rPr lang="en-US" sz="900" dirty="0">
                <a:solidFill>
                  <a:schemeClr val="accent2">
                    <a:lumMod val="75000"/>
                  </a:schemeClr>
                </a:solidFill>
              </a:rPr>
              <a:t>Rationale: Incomplete records must be rejected to enable resolution by the payee. </a:t>
            </a:r>
          </a:p>
          <a:p>
            <a:pPr>
              <a:buFont typeface="+mj-lt"/>
              <a:buAutoNum type="arabicPeriod"/>
            </a:pPr>
            <a:r>
              <a:rPr lang="en-US" sz="1100" b="0" dirty="0"/>
              <a:t>The IST shall reject any component transaction contained within the bulk payment file if the beneficiary phone number or account number is unassigned or not valid. </a:t>
            </a:r>
          </a:p>
          <a:p>
            <a:pPr marL="457200" lvl="1" indent="0">
              <a:spcBef>
                <a:spcPts val="0"/>
              </a:spcBef>
              <a:spcAft>
                <a:spcPts val="400"/>
              </a:spcAft>
              <a:buNone/>
            </a:pPr>
            <a:r>
              <a:rPr lang="en-US" sz="900" dirty="0">
                <a:solidFill>
                  <a:schemeClr val="accent2">
                    <a:lumMod val="75000"/>
                  </a:schemeClr>
                </a:solidFill>
              </a:rPr>
              <a:t>Rationale: This would likely be due to incorrect information, and would require correction and resubmission by the payer. </a:t>
            </a:r>
          </a:p>
          <a:p>
            <a:pPr>
              <a:buFont typeface="+mj-lt"/>
              <a:buAutoNum type="arabicPeriod"/>
            </a:pPr>
            <a:r>
              <a:rPr lang="en-US" sz="1100" b="0" dirty="0"/>
              <a:t>The IST shall reject any component transaction contained within the bulk payment file if the beneficiary identity fails validation (e.g., name and national ID do not match) </a:t>
            </a:r>
          </a:p>
          <a:p>
            <a:pPr marL="457200" lvl="1" indent="0">
              <a:spcBef>
                <a:spcPts val="0"/>
              </a:spcBef>
              <a:spcAft>
                <a:spcPts val="400"/>
              </a:spcAft>
              <a:buNone/>
            </a:pPr>
            <a:r>
              <a:rPr lang="en-US" sz="900" dirty="0">
                <a:solidFill>
                  <a:schemeClr val="accent2">
                    <a:lumMod val="75000"/>
                  </a:schemeClr>
                </a:solidFill>
              </a:rPr>
              <a:t>Rationale: This would likely be due to incorrect information, and would require correction and resubmission by the payer. </a:t>
            </a:r>
          </a:p>
          <a:p>
            <a:pPr>
              <a:buFont typeface="+mj-lt"/>
              <a:buAutoNum type="arabicPeriod"/>
            </a:pPr>
            <a:r>
              <a:rPr lang="en-US" sz="1100" b="0" dirty="0"/>
              <a:t>The IST shall retry distribution of any component transactions contained within the bulk payment file on a defined retry period or when the failure condition is resolved, if it failed because: a. No mobile wallet account is associated with the phone number. b. The DFSP was not reachable. c. There were other recoverable errors that do not require changes to the submitted information. </a:t>
            </a:r>
          </a:p>
          <a:p>
            <a:pPr marL="457200" lvl="1" indent="0">
              <a:spcBef>
                <a:spcPts val="0"/>
              </a:spcBef>
              <a:spcAft>
                <a:spcPts val="400"/>
              </a:spcAft>
              <a:buNone/>
            </a:pPr>
            <a:r>
              <a:rPr lang="en-US" sz="900" dirty="0">
                <a:solidFill>
                  <a:schemeClr val="accent2">
                    <a:lumMod val="75000"/>
                  </a:schemeClr>
                </a:solidFill>
              </a:rPr>
              <a:t>Rationale: Defining a retry period allows for automatic completion or improved distribution where the reason for failure can be corrected (e.g., beneficiary signs up for a mobile wallet upon notification of available benefit, a DFSP comes back online) </a:t>
            </a:r>
          </a:p>
          <a:p>
            <a:pPr>
              <a:buFont typeface="+mj-lt"/>
              <a:buAutoNum type="arabicPeriod"/>
            </a:pPr>
            <a:r>
              <a:rPr lang="en-US" sz="1100" b="0" dirty="0"/>
              <a:t>The IST should have a minimum retry time. (e.g., no less than 15 minutes). </a:t>
            </a:r>
          </a:p>
          <a:p>
            <a:pPr marL="457200" lvl="1" indent="0">
              <a:spcBef>
                <a:spcPts val="0"/>
              </a:spcBef>
              <a:spcAft>
                <a:spcPts val="400"/>
              </a:spcAft>
              <a:buNone/>
            </a:pPr>
            <a:r>
              <a:rPr lang="en-US" sz="900" dirty="0">
                <a:solidFill>
                  <a:schemeClr val="accent2">
                    <a:lumMod val="75000"/>
                  </a:schemeClr>
                </a:solidFill>
              </a:rPr>
              <a:t>Rationale: High-frequency retries could degrade or overload processing capability without a defined and enforced safe floor limit. </a:t>
            </a:r>
          </a:p>
          <a:p>
            <a:pPr>
              <a:buFont typeface="+mj-lt"/>
              <a:buAutoNum type="arabicPeriod"/>
            </a:pPr>
            <a:r>
              <a:rPr lang="en-US" sz="1100" b="0" dirty="0"/>
              <a:t>The IST should enable a system administrator to manually retry or trigger distribution. </a:t>
            </a:r>
          </a:p>
          <a:p>
            <a:pPr marL="457200" lvl="1" indent="0">
              <a:spcBef>
                <a:spcPts val="0"/>
              </a:spcBef>
              <a:spcAft>
                <a:spcPts val="400"/>
              </a:spcAft>
              <a:buNone/>
            </a:pPr>
            <a:r>
              <a:rPr lang="en-US" sz="900" dirty="0">
                <a:solidFill>
                  <a:schemeClr val="accent2">
                    <a:lumMod val="75000"/>
                  </a:schemeClr>
                </a:solidFill>
              </a:rPr>
              <a:t>Rationale: There will likely be processing scenarios (e.g., one DFSP is unavailable) that require manual intervention to clear backlogged transactions. </a:t>
            </a:r>
          </a:p>
          <a:p>
            <a:pPr>
              <a:buFont typeface="+mj-lt"/>
              <a:buAutoNum type="arabicPeriod"/>
            </a:pPr>
            <a:r>
              <a:rPr lang="en-US" sz="1100" b="0" dirty="0"/>
              <a:t>The IST shall discontinue retries when a defined maximum retry limit is reached or processing completes successfully. </a:t>
            </a:r>
          </a:p>
          <a:p>
            <a:pPr marL="457200" lvl="1" indent="0">
              <a:spcBef>
                <a:spcPts val="0"/>
              </a:spcBef>
              <a:spcAft>
                <a:spcPts val="400"/>
              </a:spcAft>
              <a:buNone/>
            </a:pPr>
            <a:r>
              <a:rPr lang="en-US" sz="900" dirty="0">
                <a:solidFill>
                  <a:schemeClr val="accent2">
                    <a:lumMod val="75000"/>
                  </a:schemeClr>
                </a:solidFill>
              </a:rPr>
              <a:t>Rationale: If there were no retry limit, failed transactions could increase forever, potentially consuming enough system resources to degrade or prevent transaction delivery. </a:t>
            </a:r>
          </a:p>
        </p:txBody>
      </p:sp>
      <p:sp>
        <p:nvSpPr>
          <p:cNvPr id="6" name="Title 5"/>
          <p:cNvSpPr>
            <a:spLocks noGrp="1"/>
          </p:cNvSpPr>
          <p:nvPr>
            <p:ph type="title"/>
          </p:nvPr>
        </p:nvSpPr>
        <p:spPr/>
        <p:txBody>
          <a:bodyPr/>
          <a:lstStyle/>
          <a:p>
            <a:r>
              <a:rPr lang="en-US" dirty="0"/>
              <a:t>Bulk Payment – IST Requirements – </a:t>
            </a:r>
            <a:r>
              <a:rPr lang="en-US" dirty="0" err="1"/>
              <a:t>Pg</a:t>
            </a:r>
            <a:r>
              <a:rPr lang="en-US" dirty="0"/>
              <a:t> 33 &amp; 34</a:t>
            </a:r>
          </a:p>
        </p:txBody>
      </p:sp>
      <p:sp>
        <p:nvSpPr>
          <p:cNvPr id="4" name="Down Arrow 3">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5" name="Picture 4" descr="https://cdn1.iconfinder.com/data/icons/MetroStation-PNG/128/MB__home.png">
            <a:hlinkClick r:id="rId3" action="ppaction://hlinksldjump"/>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11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44</a:t>
            </a:fld>
            <a:endParaRPr lang="en-US" dirty="0">
              <a:solidFill>
                <a:prstClr val="black">
                  <a:tint val="75000"/>
                </a:prstClr>
              </a:solidFill>
            </a:endParaRPr>
          </a:p>
        </p:txBody>
      </p:sp>
      <p:sp>
        <p:nvSpPr>
          <p:cNvPr id="4" name="Title 3"/>
          <p:cNvSpPr>
            <a:spLocks noGrp="1"/>
          </p:cNvSpPr>
          <p:nvPr>
            <p:ph type="title"/>
          </p:nvPr>
        </p:nvSpPr>
        <p:spPr/>
        <p:txBody>
          <a:bodyPr/>
          <a:lstStyle/>
          <a:p>
            <a:r>
              <a:rPr lang="en-US" dirty="0"/>
              <a:t>Bulk Payment Tests – End to End</a:t>
            </a:r>
          </a:p>
        </p:txBody>
      </p:sp>
      <p:sp>
        <p:nvSpPr>
          <p:cNvPr id="6" name="Content Placeholder 5"/>
          <p:cNvSpPr>
            <a:spLocks noGrp="1"/>
          </p:cNvSpPr>
          <p:nvPr>
            <p:ph sz="quarter" idx="14"/>
          </p:nvPr>
        </p:nvSpPr>
        <p:spPr/>
        <p:txBody>
          <a:bodyPr/>
          <a:lstStyle/>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Maker (uploader)</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Maker role has ability to upload bulk payment file</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File format checked at upload</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incorrect file type (jpeg, executable)</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"Good" file is uploaded</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Duplicate status is checked</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Maker can view newly uploaded bulk payment</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Ability to use person's phone number or Alt ID</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Maker does not have ability to send bulk payment file</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Maker has ability to delete bulk payment file</a:t>
            </a:r>
          </a:p>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Checker (sender)</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Checker cannot upload bulk payment file</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User can access newly uploaded bulk payment file</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Bulk payment file can be sent</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Ability to send funds to person without account</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Bulk Payment Report can be </a:t>
            </a:r>
            <a:r>
              <a:rPr lang="en-US" sz="1400" dirty="0" err="1">
                <a:latin typeface="Calibri" panose="020F0502020204030204" pitchFamily="34" charset="0"/>
                <a:ea typeface="Calibri" panose="020F0502020204030204" pitchFamily="34" charset="0"/>
                <a:cs typeface="Times New Roman" panose="02020603050405020304" pitchFamily="18" charset="0"/>
              </a:rPr>
              <a:t>veiwed</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Total transaction count by type total transaction value is shown in report header</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Expiration date is shown for all pending payments</a:t>
            </a:r>
          </a:p>
          <a:p>
            <a:pPr lvl="2">
              <a:lnSpc>
                <a:spcPct val="107000"/>
              </a:lnSpc>
              <a:spcBef>
                <a:spcPts val="0"/>
              </a:spcBef>
              <a:buFont typeface="+mj-lt"/>
              <a:buAutoNum type="romanLcPeriod"/>
            </a:pPr>
            <a:r>
              <a:rPr lang="en-US" sz="1050" dirty="0">
                <a:latin typeface="Calibri" panose="020F0502020204030204" pitchFamily="34" charset="0"/>
                <a:ea typeface="Calibri" panose="020F0502020204030204" pitchFamily="34" charset="0"/>
                <a:cs typeface="Times New Roman" panose="02020603050405020304" pitchFamily="18" charset="0"/>
              </a:rPr>
              <a:t>Appropriate error description are shown for each failed payment row</a:t>
            </a:r>
          </a:p>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Payment to blacklisted recipient is blocked</a:t>
            </a:r>
          </a:p>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Funds transfer to recipients</a:t>
            </a:r>
          </a:p>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Payment withdrawn if expiration date is passed</a:t>
            </a:r>
          </a:p>
          <a:p>
            <a:pPr lvl="0">
              <a:lnSpc>
                <a:spcPct val="107000"/>
              </a:lnSpc>
              <a:spcBef>
                <a:spcPts val="0"/>
              </a:spcBef>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G2P amount limits are active</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For sender (organization)</a:t>
            </a:r>
          </a:p>
          <a:p>
            <a:pPr lvl="1">
              <a:lnSpc>
                <a:spcPct val="107000"/>
              </a:lnSpc>
              <a:spcBef>
                <a:spcPts val="0"/>
              </a:spcBef>
              <a:buFont typeface="+mj-lt"/>
              <a:buAutoNum type="alphaLcPeriod"/>
            </a:pPr>
            <a:r>
              <a:rPr lang="en-US" sz="1400" dirty="0">
                <a:latin typeface="Calibri" panose="020F0502020204030204" pitchFamily="34" charset="0"/>
                <a:ea typeface="Calibri" panose="020F0502020204030204" pitchFamily="34" charset="0"/>
                <a:cs typeface="Times New Roman" panose="02020603050405020304" pitchFamily="18" charset="0"/>
              </a:rPr>
              <a:t>For recipient (person)</a:t>
            </a:r>
          </a:p>
          <a:p>
            <a:pPr lvl="0">
              <a:lnSpc>
                <a:spcPct val="107000"/>
              </a:lnSpc>
              <a:spcBef>
                <a:spcPts val="0"/>
              </a:spcBef>
              <a:spcAft>
                <a:spcPts val="800"/>
              </a:spcAft>
              <a:buFont typeface="+mj-lt"/>
              <a:buAutoNum type="arabicPeriod"/>
            </a:pPr>
            <a:r>
              <a:rPr lang="en-US" sz="1600" dirty="0">
                <a:latin typeface="Calibri" panose="020F0502020204030204" pitchFamily="34" charset="0"/>
                <a:ea typeface="Calibri" panose="020F0502020204030204" pitchFamily="34" charset="0"/>
                <a:cs typeface="Times New Roman" panose="02020603050405020304" pitchFamily="18" charset="0"/>
              </a:rPr>
              <a:t>Sufficient funds checked</a:t>
            </a:r>
          </a:p>
          <a:p>
            <a:endParaRPr lang="en-US" dirty="0"/>
          </a:p>
        </p:txBody>
      </p:sp>
      <p:sp>
        <p:nvSpPr>
          <p:cNvPr id="5" name="Down Arrow 4">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7" name="Picture 6" descr="https://cdn1.iconfinder.com/data/icons/MetroStation-PNG/128/MB__home.png">
            <a:hlinkClick r:id="rId3" action="ppaction://hlinksldjump"/>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7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45</a:t>
            </a:fld>
            <a:endParaRPr lang="en-US" dirty="0">
              <a:solidFill>
                <a:prstClr val="black">
                  <a:tint val="75000"/>
                </a:prstClr>
              </a:solidFill>
            </a:endParaRPr>
          </a:p>
        </p:txBody>
      </p:sp>
      <p:sp>
        <p:nvSpPr>
          <p:cNvPr id="3" name="Content Placeholder 2"/>
          <p:cNvSpPr>
            <a:spLocks noGrp="1"/>
          </p:cNvSpPr>
          <p:nvPr>
            <p:ph sz="quarter" idx="14"/>
          </p:nvPr>
        </p:nvSpPr>
        <p:spPr>
          <a:xfrm>
            <a:off x="205273" y="866753"/>
            <a:ext cx="8761681" cy="5544559"/>
          </a:xfrm>
        </p:spPr>
        <p:txBody>
          <a:bodyPr/>
          <a:lstStyle/>
          <a:p>
            <a:pPr marL="0" indent="0">
              <a:buNone/>
            </a:pPr>
            <a:r>
              <a:rPr lang="en-US" b="0" dirty="0">
                <a:solidFill>
                  <a:srgbClr val="000000"/>
                </a:solidFill>
                <a:latin typeface="ArialMT"/>
              </a:rPr>
              <a:t>● Method Name - </a:t>
            </a:r>
            <a:r>
              <a:rPr lang="en-US" dirty="0" err="1">
                <a:solidFill>
                  <a:srgbClr val="000000"/>
                </a:solidFill>
                <a:latin typeface="Arial-BoldMT"/>
              </a:rPr>
              <a:t>bulkPayment</a:t>
            </a:r>
            <a:endParaRPr lang="en-US" dirty="0">
              <a:solidFill>
                <a:srgbClr val="000000"/>
              </a:solidFill>
              <a:latin typeface="Arial-BoldMT"/>
            </a:endParaRPr>
          </a:p>
          <a:p>
            <a:pPr marL="0" indent="0">
              <a:buNone/>
            </a:pPr>
            <a:r>
              <a:rPr lang="en-US" b="0" dirty="0">
                <a:solidFill>
                  <a:srgbClr val="000000"/>
                </a:solidFill>
                <a:latin typeface="ArialMT"/>
              </a:rPr>
              <a:t>● Method Description - Bulk payment batch job used by organizations to process multiple payments at once.</a:t>
            </a:r>
          </a:p>
          <a:p>
            <a:pPr marL="0" indent="0">
              <a:buNone/>
            </a:pPr>
            <a:r>
              <a:rPr lang="en-US" b="0" dirty="0">
                <a:solidFill>
                  <a:srgbClr val="000000"/>
                </a:solidFill>
                <a:latin typeface="ArialMT"/>
              </a:rPr>
              <a:t>Request Format</a:t>
            </a:r>
          </a:p>
          <a:p>
            <a:pPr marL="0" indent="0">
              <a:buNone/>
            </a:pP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"jsonrpc":"2.0",</a:t>
            </a:r>
          </a:p>
          <a:p>
            <a:pPr marL="0" indent="0">
              <a:buNone/>
            </a:pPr>
            <a:r>
              <a:rPr lang="en-US" sz="1100" b="0" dirty="0">
                <a:solidFill>
                  <a:srgbClr val="4A87E9"/>
                </a:solidFill>
                <a:latin typeface="Consolas" panose="020B0609020204030204" pitchFamily="49" charset="0"/>
              </a:rPr>
              <a:t>"id":"...",</a:t>
            </a:r>
          </a:p>
          <a:p>
            <a:pPr marL="0" indent="0">
              <a:buNone/>
            </a:pPr>
            <a:r>
              <a:rPr lang="en-US" sz="1100" b="0" dirty="0">
                <a:solidFill>
                  <a:srgbClr val="4A87E9"/>
                </a:solidFill>
                <a:latin typeface="Consolas" panose="020B0609020204030204" pitchFamily="49" charset="0"/>
              </a:rPr>
              <a:t>"method":"</a:t>
            </a:r>
            <a:r>
              <a:rPr lang="en-US" sz="1100" b="0" dirty="0" err="1">
                <a:solidFill>
                  <a:srgbClr val="4A87E9"/>
                </a:solidFill>
                <a:latin typeface="Consolas" panose="020B0609020204030204" pitchFamily="49" charset="0"/>
              </a:rPr>
              <a:t>ist.</a:t>
            </a:r>
            <a:r>
              <a:rPr lang="en-US" sz="1100" dirty="0" err="1">
                <a:solidFill>
                  <a:srgbClr val="4A87E9"/>
                </a:solidFill>
                <a:latin typeface="Consolas-Bold"/>
              </a:rPr>
              <a:t>bulkPayment</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r>
              <a:rPr lang="en-US" sz="1100" b="0" dirty="0" err="1">
                <a:solidFill>
                  <a:srgbClr val="4A87E9"/>
                </a:solidFill>
                <a:latin typeface="Consolas" panose="020B0609020204030204" pitchFamily="49" charset="0"/>
              </a:rPr>
              <a:t>params</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participantid</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batchname</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batchid</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a:solidFill>
                  <a:srgbClr val="4A87E9"/>
                </a:solidFill>
                <a:latin typeface="Consolas-Bold"/>
              </a:rPr>
              <a:t>payments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beneficiaryid</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firstname</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lastname</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a:solidFill>
                  <a:srgbClr val="4A87E9"/>
                </a:solidFill>
                <a:latin typeface="Consolas-Bold"/>
              </a:rPr>
              <a:t>birthdate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nationalid</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phonenumber</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a:solidFill>
                  <a:srgbClr val="4A87E9"/>
                </a:solidFill>
                <a:latin typeface="Consolas-Bold"/>
              </a:rPr>
              <a:t>amount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 </a:t>
            </a:r>
            <a:r>
              <a:rPr lang="en-US" sz="1100" dirty="0" err="1">
                <a:solidFill>
                  <a:srgbClr val="4A87E9"/>
                </a:solidFill>
                <a:latin typeface="Consolas-Bold"/>
              </a:rPr>
              <a:t>expiredate</a:t>
            </a:r>
            <a:r>
              <a:rPr lang="en-US" sz="1100" dirty="0">
                <a:solidFill>
                  <a:srgbClr val="4A87E9"/>
                </a:solidFill>
                <a:latin typeface="Consolas-Bold"/>
              </a:rPr>
              <a:t> </a:t>
            </a: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p>
          <a:p>
            <a:pPr marL="0" indent="0">
              <a:buNone/>
            </a:pPr>
            <a:r>
              <a:rPr lang="en-US" sz="1100" b="0" dirty="0">
                <a:solidFill>
                  <a:srgbClr val="4A87E9"/>
                </a:solidFill>
                <a:latin typeface="Consolas" panose="020B0609020204030204" pitchFamily="49" charset="0"/>
              </a:rPr>
              <a:t>}</a:t>
            </a:r>
          </a:p>
          <a:p>
            <a:pPr marL="0" indent="0">
              <a:buNone/>
            </a:pPr>
            <a:endParaRPr lang="en-US" b="0" dirty="0">
              <a:solidFill>
                <a:srgbClr val="4A87E9"/>
              </a:solidFill>
              <a:latin typeface="Consolas" panose="020B0609020204030204" pitchFamily="49" charset="0"/>
            </a:endParaRPr>
          </a:p>
        </p:txBody>
      </p:sp>
      <p:sp>
        <p:nvSpPr>
          <p:cNvPr id="4" name="Title 3"/>
          <p:cNvSpPr>
            <a:spLocks noGrp="1"/>
          </p:cNvSpPr>
          <p:nvPr>
            <p:ph type="title"/>
          </p:nvPr>
        </p:nvSpPr>
        <p:spPr/>
        <p:txBody>
          <a:bodyPr/>
          <a:lstStyle/>
          <a:p>
            <a:r>
              <a:rPr lang="en-US" dirty="0"/>
              <a:t>Bulk Payment API</a:t>
            </a:r>
          </a:p>
        </p:txBody>
      </p:sp>
      <p:sp>
        <p:nvSpPr>
          <p:cNvPr id="5" name="Rectangle 4"/>
          <p:cNvSpPr/>
          <p:nvPr/>
        </p:nvSpPr>
        <p:spPr>
          <a:xfrm>
            <a:off x="2696547" y="1419791"/>
            <a:ext cx="2509936" cy="4601260"/>
          </a:xfrm>
          <a:prstGeom prst="rect">
            <a:avLst/>
          </a:prstGeom>
        </p:spPr>
        <p:txBody>
          <a:bodyPr wrap="square">
            <a:spAutoFit/>
          </a:bodyPr>
          <a:lstStyle/>
          <a:p>
            <a:r>
              <a:rPr lang="en-US" sz="1400" dirty="0">
                <a:solidFill>
                  <a:srgbClr val="000000"/>
                </a:solidFill>
                <a:latin typeface="ArialMT"/>
              </a:rPr>
              <a:t>Request </a:t>
            </a:r>
            <a:r>
              <a:rPr lang="en-US" sz="1400" dirty="0" err="1">
                <a:solidFill>
                  <a:srgbClr val="000000"/>
                </a:solidFill>
                <a:latin typeface="ArialMT"/>
              </a:rPr>
              <a:t>params</a:t>
            </a:r>
            <a:endParaRPr lang="en-US" sz="1400" dirty="0">
              <a:solidFill>
                <a:srgbClr val="000000"/>
              </a:solidFill>
              <a:latin typeface="ArialMT"/>
            </a:endParaRPr>
          </a:p>
          <a:p>
            <a:pPr marL="171450" indent="-171450">
              <a:buFont typeface="Arial" panose="020B0604020202020204" pitchFamily="34" charset="0"/>
              <a:buChar char="•"/>
            </a:pPr>
            <a:r>
              <a:rPr lang="en-US" sz="1100" dirty="0" err="1">
                <a:solidFill>
                  <a:srgbClr val="000000"/>
                </a:solidFill>
                <a:latin typeface="Arial-BoldMT"/>
              </a:rPr>
              <a:t>participantid</a:t>
            </a:r>
            <a:r>
              <a:rPr lang="en-US" sz="1100" dirty="0">
                <a:solidFill>
                  <a:srgbClr val="000000"/>
                </a:solidFill>
                <a:latin typeface="Arial-BoldMT"/>
              </a:rPr>
              <a:t> </a:t>
            </a:r>
            <a:r>
              <a:rPr lang="en-US" sz="1100" dirty="0">
                <a:solidFill>
                  <a:srgbClr val="000000"/>
                </a:solidFill>
                <a:latin typeface="ArialMT"/>
              </a:rPr>
              <a:t>(mandatory) ID of the organization (table Participant)</a:t>
            </a:r>
          </a:p>
          <a:p>
            <a:pPr marL="171450" indent="-171450">
              <a:buFont typeface="Arial" panose="020B0604020202020204" pitchFamily="34" charset="0"/>
              <a:buChar char="•"/>
            </a:pPr>
            <a:r>
              <a:rPr lang="en-US" sz="1100" dirty="0" err="1">
                <a:solidFill>
                  <a:srgbClr val="000000"/>
                </a:solidFill>
                <a:latin typeface="Arial-BoldMT"/>
              </a:rPr>
              <a:t>batchname</a:t>
            </a:r>
            <a:r>
              <a:rPr lang="en-US" sz="1100" dirty="0">
                <a:solidFill>
                  <a:srgbClr val="000000"/>
                </a:solidFill>
                <a:latin typeface="Arial-BoldMT"/>
              </a:rPr>
              <a:t> </a:t>
            </a:r>
            <a:r>
              <a:rPr lang="en-US" sz="1100" dirty="0">
                <a:solidFill>
                  <a:srgbClr val="000000"/>
                </a:solidFill>
                <a:latin typeface="ArialMT"/>
              </a:rPr>
              <a:t>(mandatory) The name of batch.</a:t>
            </a:r>
          </a:p>
          <a:p>
            <a:pPr marL="171450" indent="-171450">
              <a:buFont typeface="Arial" panose="020B0604020202020204" pitchFamily="34" charset="0"/>
              <a:buChar char="•"/>
            </a:pPr>
            <a:r>
              <a:rPr lang="en-US" sz="1100" dirty="0" err="1">
                <a:solidFill>
                  <a:srgbClr val="000000"/>
                </a:solidFill>
                <a:latin typeface="Arial-BoldMT"/>
              </a:rPr>
              <a:t>batchid</a:t>
            </a:r>
            <a:r>
              <a:rPr lang="en-US" sz="1100" dirty="0">
                <a:solidFill>
                  <a:srgbClr val="000000"/>
                </a:solidFill>
                <a:latin typeface="Arial-BoldMT"/>
              </a:rPr>
              <a:t> </a:t>
            </a:r>
            <a:r>
              <a:rPr lang="en-US" sz="1100" dirty="0">
                <a:solidFill>
                  <a:srgbClr val="000000"/>
                </a:solidFill>
                <a:latin typeface="ArialMT"/>
              </a:rPr>
              <a:t>(mandatory) The id of batch.</a:t>
            </a:r>
          </a:p>
          <a:p>
            <a:pPr marL="171450" indent="-171450">
              <a:buFont typeface="Arial" panose="020B0604020202020204" pitchFamily="34" charset="0"/>
              <a:buChar char="•"/>
            </a:pPr>
            <a:r>
              <a:rPr lang="en-US" sz="1100" dirty="0">
                <a:solidFill>
                  <a:srgbClr val="000000"/>
                </a:solidFill>
                <a:latin typeface="Arial-BoldMT"/>
              </a:rPr>
              <a:t>payments </a:t>
            </a:r>
            <a:r>
              <a:rPr lang="en-US" sz="1100" dirty="0">
                <a:solidFill>
                  <a:srgbClr val="000000"/>
                </a:solidFill>
                <a:latin typeface="ArialMT"/>
              </a:rPr>
              <a:t>(mandatory) An array of payment objects</a:t>
            </a:r>
          </a:p>
          <a:p>
            <a:pPr marL="171450" indent="-171450">
              <a:buFont typeface="Arial" panose="020B0604020202020204" pitchFamily="34" charset="0"/>
              <a:buChar char="•"/>
            </a:pPr>
            <a:r>
              <a:rPr lang="en-US" sz="1100" dirty="0" err="1">
                <a:solidFill>
                  <a:srgbClr val="000000"/>
                </a:solidFill>
                <a:latin typeface="Arial-BoldMT"/>
              </a:rPr>
              <a:t>beneficiaryid</a:t>
            </a:r>
            <a:r>
              <a:rPr lang="en-US" sz="1100" dirty="0">
                <a:solidFill>
                  <a:srgbClr val="000000"/>
                </a:solidFill>
                <a:latin typeface="Arial-BoldMT"/>
              </a:rPr>
              <a:t> </a:t>
            </a:r>
            <a:r>
              <a:rPr lang="en-US" sz="1100" dirty="0">
                <a:solidFill>
                  <a:srgbClr val="000000"/>
                </a:solidFill>
                <a:latin typeface="ArialMT"/>
              </a:rPr>
              <a:t>(mandatory) </a:t>
            </a:r>
            <a:r>
              <a:rPr lang="en-US" sz="1100" dirty="0" err="1">
                <a:solidFill>
                  <a:srgbClr val="000000"/>
                </a:solidFill>
                <a:latin typeface="ArialMT"/>
              </a:rPr>
              <a:t>Beneficient's</a:t>
            </a:r>
            <a:r>
              <a:rPr lang="en-US" sz="1100" dirty="0">
                <a:solidFill>
                  <a:srgbClr val="000000"/>
                </a:solidFill>
                <a:latin typeface="ArialMT"/>
              </a:rPr>
              <a:t> registration identifier</a:t>
            </a:r>
          </a:p>
          <a:p>
            <a:pPr marL="171450" indent="-171450">
              <a:buFont typeface="Arial" panose="020B0604020202020204" pitchFamily="34" charset="0"/>
              <a:buChar char="•"/>
            </a:pPr>
            <a:r>
              <a:rPr lang="en-US" sz="1100" dirty="0" err="1">
                <a:solidFill>
                  <a:srgbClr val="000000"/>
                </a:solidFill>
                <a:latin typeface="Arial-BoldMT"/>
              </a:rPr>
              <a:t>firstname</a:t>
            </a:r>
            <a:r>
              <a:rPr lang="en-US" sz="1100" dirty="0">
                <a:solidFill>
                  <a:srgbClr val="000000"/>
                </a:solidFill>
                <a:latin typeface="Arial-BoldMT"/>
              </a:rPr>
              <a:t> </a:t>
            </a:r>
            <a:r>
              <a:rPr lang="en-US" sz="1100" dirty="0">
                <a:solidFill>
                  <a:srgbClr val="000000"/>
                </a:solidFill>
                <a:latin typeface="ArialMT"/>
              </a:rPr>
              <a:t>(mandatory) Customer first name (see Registration table)</a:t>
            </a:r>
          </a:p>
          <a:p>
            <a:pPr marL="171450" indent="-171450">
              <a:buFont typeface="Arial" panose="020B0604020202020204" pitchFamily="34" charset="0"/>
              <a:buChar char="•"/>
            </a:pPr>
            <a:r>
              <a:rPr lang="en-US" sz="1100" dirty="0" err="1">
                <a:solidFill>
                  <a:srgbClr val="000000"/>
                </a:solidFill>
                <a:latin typeface="Arial-BoldMT"/>
              </a:rPr>
              <a:t>lastname</a:t>
            </a:r>
            <a:r>
              <a:rPr lang="en-US" sz="1100" dirty="0">
                <a:solidFill>
                  <a:srgbClr val="000000"/>
                </a:solidFill>
                <a:latin typeface="Arial-BoldMT"/>
              </a:rPr>
              <a:t> </a:t>
            </a:r>
            <a:r>
              <a:rPr lang="en-US" sz="1100" dirty="0">
                <a:solidFill>
                  <a:srgbClr val="000000"/>
                </a:solidFill>
                <a:latin typeface="ArialMT"/>
              </a:rPr>
              <a:t>(mandatory) Customer last name (see Registration table)</a:t>
            </a:r>
          </a:p>
          <a:p>
            <a:pPr marL="171450" indent="-171450">
              <a:buFont typeface="Arial" panose="020B0604020202020204" pitchFamily="34" charset="0"/>
              <a:buChar char="•"/>
            </a:pPr>
            <a:r>
              <a:rPr lang="en-US" sz="1100" dirty="0">
                <a:solidFill>
                  <a:srgbClr val="000000"/>
                </a:solidFill>
                <a:latin typeface="Arial-BoldMT"/>
              </a:rPr>
              <a:t>birthdate </a:t>
            </a:r>
            <a:r>
              <a:rPr lang="en-US" sz="1100" dirty="0">
                <a:solidFill>
                  <a:srgbClr val="000000"/>
                </a:solidFill>
                <a:latin typeface="ArialMT"/>
              </a:rPr>
              <a:t>(mandatory) Customer date of birth (see Registration table)</a:t>
            </a:r>
          </a:p>
          <a:p>
            <a:pPr marL="171450" indent="-171450">
              <a:buFont typeface="Arial" panose="020B0604020202020204" pitchFamily="34" charset="0"/>
              <a:buChar char="•"/>
            </a:pPr>
            <a:r>
              <a:rPr lang="en-US" sz="1100" dirty="0" err="1">
                <a:solidFill>
                  <a:srgbClr val="000000"/>
                </a:solidFill>
                <a:latin typeface="Arial-BoldMT"/>
              </a:rPr>
              <a:t>nationalid</a:t>
            </a:r>
            <a:r>
              <a:rPr lang="en-US" sz="1100" dirty="0">
                <a:solidFill>
                  <a:srgbClr val="000000"/>
                </a:solidFill>
                <a:latin typeface="Arial-BoldMT"/>
              </a:rPr>
              <a:t> </a:t>
            </a:r>
            <a:r>
              <a:rPr lang="en-US" sz="1100" dirty="0">
                <a:solidFill>
                  <a:srgbClr val="000000"/>
                </a:solidFill>
                <a:latin typeface="ArialMT"/>
              </a:rPr>
              <a:t>(mandatory) National identifier of the customer</a:t>
            </a:r>
          </a:p>
          <a:p>
            <a:pPr marL="171450" indent="-171450">
              <a:buFont typeface="Arial" panose="020B0604020202020204" pitchFamily="34" charset="0"/>
              <a:buChar char="•"/>
            </a:pPr>
            <a:r>
              <a:rPr lang="en-US" sz="1100" dirty="0" err="1">
                <a:solidFill>
                  <a:srgbClr val="000000"/>
                </a:solidFill>
                <a:latin typeface="Arial-BoldMT"/>
              </a:rPr>
              <a:t>phonenumber</a:t>
            </a:r>
            <a:r>
              <a:rPr lang="en-US" sz="1100" dirty="0">
                <a:solidFill>
                  <a:srgbClr val="000000"/>
                </a:solidFill>
                <a:latin typeface="Arial-BoldMT"/>
              </a:rPr>
              <a:t> </a:t>
            </a:r>
            <a:r>
              <a:rPr lang="en-US" sz="1100" dirty="0">
                <a:solidFill>
                  <a:srgbClr val="000000"/>
                </a:solidFill>
                <a:latin typeface="ArialMT"/>
              </a:rPr>
              <a:t>(mandatory) Phone number</a:t>
            </a:r>
          </a:p>
          <a:p>
            <a:pPr marL="171450" indent="-171450">
              <a:buFont typeface="Arial" panose="020B0604020202020204" pitchFamily="34" charset="0"/>
              <a:buChar char="•"/>
            </a:pPr>
            <a:r>
              <a:rPr lang="en-US" sz="1100" dirty="0">
                <a:solidFill>
                  <a:srgbClr val="000000"/>
                </a:solidFill>
                <a:latin typeface="Arial-BoldMT"/>
              </a:rPr>
              <a:t>amount </a:t>
            </a:r>
            <a:r>
              <a:rPr lang="en-US" sz="1100" dirty="0">
                <a:solidFill>
                  <a:srgbClr val="000000"/>
                </a:solidFill>
                <a:latin typeface="ArialMT"/>
              </a:rPr>
              <a:t>(mandatory) The amount of payment</a:t>
            </a:r>
          </a:p>
          <a:p>
            <a:pPr marL="171450" indent="-171450">
              <a:buFont typeface="Arial" panose="020B0604020202020204" pitchFamily="34" charset="0"/>
              <a:buChar char="•"/>
            </a:pPr>
            <a:r>
              <a:rPr lang="en-US" sz="1100" dirty="0" err="1">
                <a:solidFill>
                  <a:srgbClr val="000000"/>
                </a:solidFill>
                <a:latin typeface="Arial-BoldMT"/>
              </a:rPr>
              <a:t>expiredate</a:t>
            </a:r>
            <a:r>
              <a:rPr lang="en-US" sz="1100" dirty="0">
                <a:solidFill>
                  <a:srgbClr val="000000"/>
                </a:solidFill>
                <a:latin typeface="Arial-BoldMT"/>
              </a:rPr>
              <a:t> </a:t>
            </a:r>
            <a:r>
              <a:rPr lang="en-US" sz="1100" dirty="0">
                <a:solidFill>
                  <a:srgbClr val="000000"/>
                </a:solidFill>
                <a:latin typeface="ArialMT"/>
              </a:rPr>
              <a:t>(mandatory) </a:t>
            </a:r>
            <a:r>
              <a:rPr lang="en-US" sz="1100" dirty="0">
                <a:solidFill>
                  <a:srgbClr val="212121"/>
                </a:solidFill>
                <a:latin typeface="ArialMT"/>
              </a:rPr>
              <a:t>To date which can use this payment</a:t>
            </a:r>
          </a:p>
        </p:txBody>
      </p:sp>
      <p:sp>
        <p:nvSpPr>
          <p:cNvPr id="6" name="Rectangle 5"/>
          <p:cNvSpPr/>
          <p:nvPr/>
        </p:nvSpPr>
        <p:spPr>
          <a:xfrm>
            <a:off x="5906278" y="1419791"/>
            <a:ext cx="2845836" cy="5355312"/>
          </a:xfrm>
          <a:prstGeom prst="rect">
            <a:avLst/>
          </a:prstGeom>
        </p:spPr>
        <p:txBody>
          <a:bodyPr wrap="square">
            <a:spAutoFit/>
          </a:bodyPr>
          <a:lstStyle/>
          <a:p>
            <a:r>
              <a:rPr lang="en-US" sz="1400" dirty="0">
                <a:solidFill>
                  <a:srgbClr val="000000"/>
                </a:solidFill>
                <a:latin typeface="ArialMT"/>
              </a:rPr>
              <a:t>Successful response</a:t>
            </a:r>
          </a:p>
          <a:p>
            <a:r>
              <a:rPr lang="en-US" sz="1100" dirty="0">
                <a:solidFill>
                  <a:srgbClr val="38761D"/>
                </a:solidFill>
                <a:latin typeface="Consolas" panose="020B0609020204030204" pitchFamily="49" charset="0"/>
              </a:rPr>
              <a:t>{</a:t>
            </a:r>
          </a:p>
          <a:p>
            <a:r>
              <a:rPr lang="en-US" sz="1100" dirty="0">
                <a:solidFill>
                  <a:srgbClr val="38761D"/>
                </a:solidFill>
                <a:latin typeface="Consolas" panose="020B0609020204030204" pitchFamily="49" charset="0"/>
              </a:rPr>
              <a:t>"jsonrpc":"2.0",</a:t>
            </a:r>
          </a:p>
          <a:p>
            <a:r>
              <a:rPr lang="en-US" sz="1100" dirty="0">
                <a:solidFill>
                  <a:srgbClr val="38761D"/>
                </a:solidFill>
                <a:latin typeface="Consolas" panose="020B0609020204030204" pitchFamily="49" charset="0"/>
              </a:rPr>
              <a:t>"id":"...",</a:t>
            </a:r>
          </a:p>
          <a:p>
            <a:r>
              <a:rPr lang="en-US" sz="1100" dirty="0">
                <a:solidFill>
                  <a:srgbClr val="38761D"/>
                </a:solidFill>
                <a:latin typeface="Consolas" panose="020B0609020204030204" pitchFamily="49" charset="0"/>
              </a:rPr>
              <a:t>"</a:t>
            </a:r>
            <a:r>
              <a:rPr lang="en-US" sz="1100" dirty="0" err="1">
                <a:solidFill>
                  <a:srgbClr val="38761D"/>
                </a:solidFill>
                <a:latin typeface="Consolas" panose="020B0609020204030204" pitchFamily="49" charset="0"/>
              </a:rPr>
              <a:t>success":"true</a:t>
            </a:r>
            <a:r>
              <a:rPr lang="en-US" sz="1100" dirty="0">
                <a:solidFill>
                  <a:srgbClr val="38761D"/>
                </a:solidFill>
                <a:latin typeface="Consolas" panose="020B0609020204030204" pitchFamily="49" charset="0"/>
              </a:rPr>
              <a:t>",</a:t>
            </a:r>
          </a:p>
          <a:p>
            <a:r>
              <a:rPr lang="en-US" sz="1100" dirty="0">
                <a:solidFill>
                  <a:srgbClr val="38761D"/>
                </a:solidFill>
                <a:latin typeface="Consolas" panose="020B0609020204030204" pitchFamily="49" charset="0"/>
              </a:rPr>
              <a:t>"result": {</a:t>
            </a:r>
          </a:p>
          <a:p>
            <a:r>
              <a:rPr lang="en-US" sz="1100" dirty="0">
                <a:solidFill>
                  <a:srgbClr val="38761D"/>
                </a:solidFill>
                <a:latin typeface="Consolas" panose="020B0609020204030204" pitchFamily="49" charset="0"/>
              </a:rPr>
              <a:t>" </a:t>
            </a:r>
            <a:r>
              <a:rPr lang="en-US" sz="1100" dirty="0" err="1">
                <a:solidFill>
                  <a:srgbClr val="38761D"/>
                </a:solidFill>
                <a:latin typeface="Consolas-Bold"/>
              </a:rPr>
              <a:t>bulkPaymentId</a:t>
            </a:r>
            <a:r>
              <a:rPr lang="en-US" sz="1100" dirty="0">
                <a:solidFill>
                  <a:srgbClr val="38761D"/>
                </a:solidFill>
                <a:latin typeface="Consolas-Bold"/>
              </a:rPr>
              <a:t> </a:t>
            </a:r>
            <a:r>
              <a:rPr lang="en-US" sz="1100" dirty="0">
                <a:solidFill>
                  <a:srgbClr val="38761D"/>
                </a:solidFill>
                <a:latin typeface="Consolas" panose="020B0609020204030204" pitchFamily="49" charset="0"/>
              </a:rPr>
              <a:t>":"..."</a:t>
            </a:r>
          </a:p>
          <a:p>
            <a:r>
              <a:rPr lang="en-US" sz="1100" dirty="0">
                <a:solidFill>
                  <a:srgbClr val="38761D"/>
                </a:solidFill>
                <a:latin typeface="Consolas" panose="020B0609020204030204" pitchFamily="49" charset="0"/>
              </a:rPr>
              <a:t>}</a:t>
            </a:r>
          </a:p>
          <a:p>
            <a:r>
              <a:rPr lang="en-US" sz="1100" dirty="0">
                <a:solidFill>
                  <a:srgbClr val="38761D"/>
                </a:solidFill>
                <a:latin typeface="Consolas" panose="020B0609020204030204" pitchFamily="49" charset="0"/>
              </a:rPr>
              <a:t>}</a:t>
            </a:r>
          </a:p>
          <a:p>
            <a:endParaRPr lang="en-US" sz="1100" dirty="0">
              <a:solidFill>
                <a:srgbClr val="000000"/>
              </a:solidFill>
              <a:latin typeface="ArialMT"/>
            </a:endParaRPr>
          </a:p>
          <a:p>
            <a:r>
              <a:rPr lang="en-US" sz="1400" dirty="0">
                <a:solidFill>
                  <a:srgbClr val="000000"/>
                </a:solidFill>
                <a:latin typeface="ArialMT"/>
              </a:rPr>
              <a:t>Successful response properties</a:t>
            </a:r>
          </a:p>
          <a:p>
            <a:pPr marL="171450" indent="-171450">
              <a:buFont typeface="Arial" panose="020B0604020202020204" pitchFamily="34" charset="0"/>
              <a:buChar char="•"/>
            </a:pPr>
            <a:r>
              <a:rPr lang="en-US" sz="1100" dirty="0" err="1">
                <a:solidFill>
                  <a:srgbClr val="000000"/>
                </a:solidFill>
                <a:latin typeface="Arial-BoldMT"/>
              </a:rPr>
              <a:t>bulkPaymentId</a:t>
            </a:r>
            <a:r>
              <a:rPr lang="en-US" sz="1100" dirty="0">
                <a:solidFill>
                  <a:srgbClr val="000000"/>
                </a:solidFill>
                <a:latin typeface="Arial-BoldMT"/>
              </a:rPr>
              <a:t> - </a:t>
            </a:r>
            <a:r>
              <a:rPr lang="en-US" sz="1100" dirty="0">
                <a:solidFill>
                  <a:srgbClr val="000000"/>
                </a:solidFill>
                <a:latin typeface="ArialMT"/>
              </a:rPr>
              <a:t>The newly generated identifier of the processed bulk batch</a:t>
            </a:r>
          </a:p>
          <a:p>
            <a:endParaRPr lang="en-US" sz="1100" dirty="0">
              <a:solidFill>
                <a:srgbClr val="000000"/>
              </a:solidFill>
              <a:latin typeface="ArialMT"/>
            </a:endParaRPr>
          </a:p>
          <a:p>
            <a:r>
              <a:rPr lang="en-US" sz="1400" dirty="0">
                <a:solidFill>
                  <a:srgbClr val="000000"/>
                </a:solidFill>
                <a:latin typeface="ArialMT"/>
              </a:rPr>
              <a:t>Error response</a:t>
            </a:r>
          </a:p>
          <a:p>
            <a:r>
              <a:rPr lang="en-US" sz="1100" dirty="0">
                <a:solidFill>
                  <a:srgbClr val="FF0000"/>
                </a:solidFill>
                <a:latin typeface="Consolas" panose="020B0609020204030204" pitchFamily="49" charset="0"/>
              </a:rPr>
              <a:t>{</a:t>
            </a:r>
          </a:p>
          <a:p>
            <a:r>
              <a:rPr lang="en-US" sz="1100" dirty="0">
                <a:solidFill>
                  <a:srgbClr val="FF0000"/>
                </a:solidFill>
                <a:latin typeface="Consolas" panose="020B0609020204030204" pitchFamily="49" charset="0"/>
              </a:rPr>
              <a:t>"</a:t>
            </a:r>
            <a:r>
              <a:rPr lang="en-US" sz="1100" dirty="0" err="1">
                <a:solidFill>
                  <a:srgbClr val="FF0000"/>
                </a:solidFill>
                <a:latin typeface="Consolas" panose="020B0609020204030204" pitchFamily="49" charset="0"/>
              </a:rPr>
              <a:t>jsonrpc</a:t>
            </a:r>
            <a:r>
              <a:rPr lang="en-US" sz="1100" dirty="0">
                <a:solidFill>
                  <a:srgbClr val="FF0000"/>
                </a:solidFill>
                <a:latin typeface="Consolas" panose="020B0609020204030204" pitchFamily="49" charset="0"/>
              </a:rPr>
              <a:t>": "2.0",</a:t>
            </a:r>
          </a:p>
          <a:p>
            <a:r>
              <a:rPr lang="en-US" sz="1100" dirty="0">
                <a:solidFill>
                  <a:srgbClr val="FF0000"/>
                </a:solidFill>
                <a:latin typeface="Consolas" panose="020B0609020204030204" pitchFamily="49" charset="0"/>
              </a:rPr>
              <a:t>"id": "...",</a:t>
            </a:r>
          </a:p>
          <a:p>
            <a:r>
              <a:rPr lang="en-US" sz="1100" dirty="0">
                <a:solidFill>
                  <a:srgbClr val="FF0000"/>
                </a:solidFill>
                <a:latin typeface="Consolas" panose="020B0609020204030204" pitchFamily="49" charset="0"/>
              </a:rPr>
              <a:t>"success": "false",</a:t>
            </a:r>
          </a:p>
          <a:p>
            <a:r>
              <a:rPr lang="en-US" sz="1100" dirty="0">
                <a:solidFill>
                  <a:srgbClr val="FF0000"/>
                </a:solidFill>
                <a:latin typeface="Consolas" panose="020B0609020204030204" pitchFamily="49" charset="0"/>
              </a:rPr>
              <a:t>"error": {</a:t>
            </a:r>
          </a:p>
          <a:p>
            <a:r>
              <a:rPr lang="en-US" sz="1100" dirty="0">
                <a:solidFill>
                  <a:srgbClr val="FF0000"/>
                </a:solidFill>
                <a:latin typeface="Consolas" panose="020B0609020204030204" pitchFamily="49" charset="0"/>
              </a:rPr>
              <a:t>" </a:t>
            </a:r>
            <a:r>
              <a:rPr lang="en-US" sz="1100" dirty="0">
                <a:solidFill>
                  <a:srgbClr val="FF0000"/>
                </a:solidFill>
                <a:latin typeface="Consolas-Bold"/>
              </a:rPr>
              <a:t>code </a:t>
            </a:r>
            <a:r>
              <a:rPr lang="en-US" sz="1100" dirty="0">
                <a:solidFill>
                  <a:srgbClr val="FF0000"/>
                </a:solidFill>
                <a:latin typeface="Consolas" panose="020B0609020204030204" pitchFamily="49" charset="0"/>
              </a:rPr>
              <a:t>": "...",</a:t>
            </a:r>
          </a:p>
          <a:p>
            <a:r>
              <a:rPr lang="en-US" sz="1100" dirty="0">
                <a:solidFill>
                  <a:srgbClr val="FF0000"/>
                </a:solidFill>
                <a:latin typeface="Consolas" panose="020B0609020204030204" pitchFamily="49" charset="0"/>
              </a:rPr>
              <a:t>" </a:t>
            </a:r>
            <a:r>
              <a:rPr lang="en-US" sz="1100" dirty="0">
                <a:solidFill>
                  <a:srgbClr val="FF0000"/>
                </a:solidFill>
                <a:latin typeface="Consolas-Bold"/>
              </a:rPr>
              <a:t>message </a:t>
            </a:r>
            <a:r>
              <a:rPr lang="en-US" sz="1100" dirty="0">
                <a:solidFill>
                  <a:srgbClr val="FF0000"/>
                </a:solidFill>
                <a:latin typeface="Consolas" panose="020B0609020204030204" pitchFamily="49" charset="0"/>
              </a:rPr>
              <a:t>": "..."</a:t>
            </a:r>
          </a:p>
          <a:p>
            <a:r>
              <a:rPr lang="en-US" sz="1100" dirty="0">
                <a:solidFill>
                  <a:srgbClr val="FF0000"/>
                </a:solidFill>
                <a:latin typeface="Consolas" panose="020B0609020204030204" pitchFamily="49" charset="0"/>
              </a:rPr>
              <a:t>}</a:t>
            </a:r>
          </a:p>
          <a:p>
            <a:r>
              <a:rPr lang="en-US" sz="1100" dirty="0">
                <a:solidFill>
                  <a:srgbClr val="FF0000"/>
                </a:solidFill>
                <a:latin typeface="Consolas" panose="020B0609020204030204" pitchFamily="49" charset="0"/>
              </a:rPr>
              <a:t>}</a:t>
            </a:r>
          </a:p>
          <a:p>
            <a:endParaRPr lang="en-US" sz="1100" dirty="0">
              <a:solidFill>
                <a:srgbClr val="000000"/>
              </a:solidFill>
              <a:latin typeface="ArialMT"/>
            </a:endParaRPr>
          </a:p>
          <a:p>
            <a:r>
              <a:rPr lang="en-US" sz="1400" dirty="0">
                <a:solidFill>
                  <a:srgbClr val="000000"/>
                </a:solidFill>
                <a:latin typeface="ArialMT"/>
              </a:rPr>
              <a:t>Error response properties</a:t>
            </a:r>
          </a:p>
          <a:p>
            <a:pPr marL="171450" indent="-171450">
              <a:buFont typeface="Arial" panose="020B0604020202020204" pitchFamily="34" charset="0"/>
              <a:buChar char="•"/>
            </a:pPr>
            <a:r>
              <a:rPr lang="en-US" sz="1100" dirty="0">
                <a:solidFill>
                  <a:srgbClr val="000000"/>
                </a:solidFill>
                <a:latin typeface="Arial-BoldMT"/>
              </a:rPr>
              <a:t>code - </a:t>
            </a:r>
            <a:r>
              <a:rPr lang="en-US" sz="1100" dirty="0">
                <a:solidFill>
                  <a:srgbClr val="000000"/>
                </a:solidFill>
                <a:latin typeface="ArialMT"/>
              </a:rPr>
              <a:t>Error code</a:t>
            </a:r>
          </a:p>
          <a:p>
            <a:pPr marL="628650" lvl="1" indent="-171450">
              <a:buFont typeface="Arial" panose="020B0604020202020204" pitchFamily="34" charset="0"/>
              <a:buChar char="•"/>
            </a:pPr>
            <a:r>
              <a:rPr lang="en-US" sz="1100" dirty="0">
                <a:solidFill>
                  <a:srgbClr val="000000"/>
                </a:solidFill>
                <a:latin typeface="Arial-BoldMT"/>
              </a:rPr>
              <a:t>2001 – </a:t>
            </a:r>
            <a:r>
              <a:rPr lang="en-US" sz="1100" dirty="0">
                <a:solidFill>
                  <a:srgbClr val="000000"/>
                </a:solidFill>
                <a:latin typeface="ArialMT"/>
              </a:rPr>
              <a:t>SQL Error</a:t>
            </a:r>
          </a:p>
          <a:p>
            <a:pPr marL="171450" indent="-171450">
              <a:buFont typeface="Arial" panose="020B0604020202020204" pitchFamily="34" charset="0"/>
              <a:buChar char="•"/>
            </a:pPr>
            <a:r>
              <a:rPr lang="en-US" sz="1100" dirty="0">
                <a:solidFill>
                  <a:srgbClr val="000000"/>
                </a:solidFill>
                <a:latin typeface="Arial-BoldMT"/>
              </a:rPr>
              <a:t>message – </a:t>
            </a:r>
            <a:r>
              <a:rPr lang="en-US" sz="1100" dirty="0">
                <a:solidFill>
                  <a:srgbClr val="000000"/>
                </a:solidFill>
                <a:latin typeface="ArialMT"/>
              </a:rPr>
              <a:t>Error message</a:t>
            </a:r>
            <a:endParaRPr lang="en-US" sz="1100" dirty="0"/>
          </a:p>
        </p:txBody>
      </p:sp>
      <p:sp>
        <p:nvSpPr>
          <p:cNvPr id="7" name="Down Arrow 6">
            <a:hlinkClick r:id="rId2"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pic>
        <p:nvPicPr>
          <p:cNvPr id="8" name="Picture 7" descr="https://cdn1.iconfinder.com/data/icons/MetroStation-PNG/128/MB__home.png">
            <a:hlinkClick r:id="rId3" action="ppaction://hlinksldjump"/>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73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a:xfrm>
            <a:off x="241433" y="1082034"/>
            <a:ext cx="2787188" cy="2525437"/>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1</a:t>
            </a:r>
          </a:p>
        </p:txBody>
      </p:sp>
      <p:sp>
        <p:nvSpPr>
          <p:cNvPr id="36" name="Rectangle 35"/>
          <p:cNvSpPr/>
          <p:nvPr/>
        </p:nvSpPr>
        <p:spPr>
          <a:xfrm>
            <a:off x="3194818" y="1082034"/>
            <a:ext cx="2776204" cy="2525437"/>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2</a:t>
            </a:r>
          </a:p>
        </p:txBody>
      </p:sp>
      <p:sp>
        <p:nvSpPr>
          <p:cNvPr id="37" name="Rectangle 36"/>
          <p:cNvSpPr/>
          <p:nvPr/>
        </p:nvSpPr>
        <p:spPr>
          <a:xfrm>
            <a:off x="241433" y="3736634"/>
            <a:ext cx="2787188" cy="2771235"/>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4</a:t>
            </a:r>
          </a:p>
        </p:txBody>
      </p:sp>
      <p:sp>
        <p:nvSpPr>
          <p:cNvPr id="38" name="Rectangle 37"/>
          <p:cNvSpPr/>
          <p:nvPr/>
        </p:nvSpPr>
        <p:spPr>
          <a:xfrm>
            <a:off x="3193611" y="3736634"/>
            <a:ext cx="2776204" cy="2771235"/>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5</a:t>
            </a:r>
          </a:p>
        </p:txBody>
      </p:sp>
      <p:sp>
        <p:nvSpPr>
          <p:cNvPr id="43" name="Rectangle 42"/>
          <p:cNvSpPr/>
          <p:nvPr/>
        </p:nvSpPr>
        <p:spPr>
          <a:xfrm>
            <a:off x="6137219" y="1082034"/>
            <a:ext cx="2776204" cy="2525437"/>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3</a:t>
            </a:r>
          </a:p>
        </p:txBody>
      </p:sp>
      <p:sp>
        <p:nvSpPr>
          <p:cNvPr id="44" name="Rectangle 43"/>
          <p:cNvSpPr/>
          <p:nvPr/>
        </p:nvSpPr>
        <p:spPr>
          <a:xfrm>
            <a:off x="6137219" y="3736634"/>
            <a:ext cx="2776204" cy="2771235"/>
          </a:xfrm>
          <a:prstGeom prst="rect">
            <a:avLst/>
          </a:prstGeom>
          <a:solidFill>
            <a:srgbClr val="D8E5E3"/>
          </a:solidFill>
          <a:ln>
            <a:noFill/>
          </a:ln>
          <a:effectLst/>
        </p:spPr>
        <p:style>
          <a:lnRef idx="1">
            <a:schemeClr val="accent1"/>
          </a:lnRef>
          <a:fillRef idx="3">
            <a:schemeClr val="accent1"/>
          </a:fillRef>
          <a:effectRef idx="2">
            <a:schemeClr val="accent1"/>
          </a:effectRef>
          <a:fontRef idx="minor">
            <a:schemeClr val="lt1"/>
          </a:fontRef>
        </p:style>
        <p:txBody>
          <a:bodyPr lIns="0" tIns="0" rIns="73262" bIns="0" rtlCol="0" anchor="ctr" anchorCtr="1"/>
          <a:lstStyle/>
          <a:p>
            <a:pPr algn="ctr"/>
            <a:r>
              <a:rPr lang="en-US" sz="9600" b="1" dirty="0">
                <a:solidFill>
                  <a:schemeClr val="bg1"/>
                </a:solidFill>
                <a:latin typeface="Calibri"/>
                <a:cs typeface="Calibri"/>
              </a:rPr>
              <a:t>6</a:t>
            </a:r>
          </a:p>
        </p:txBody>
      </p:sp>
      <p:sp>
        <p:nvSpPr>
          <p:cNvPr id="9" name="TextBox 8"/>
          <p:cNvSpPr txBox="1"/>
          <p:nvPr/>
        </p:nvSpPr>
        <p:spPr>
          <a:xfrm>
            <a:off x="378968" y="1189469"/>
            <a:ext cx="1549123" cy="217843"/>
          </a:xfrm>
          <a:prstGeom prst="rect">
            <a:avLst/>
          </a:prstGeom>
          <a:noFill/>
        </p:spPr>
        <p:txBody>
          <a:bodyPr wrap="none" lIns="0" tIns="0" rIns="0" bIns="0" rtlCol="0">
            <a:noAutofit/>
          </a:bodyPr>
          <a:lstStyle/>
          <a:p>
            <a:r>
              <a:rPr lang="en-US" sz="1200" b="1" dirty="0">
                <a:solidFill>
                  <a:srgbClr val="629999"/>
                </a:solidFill>
                <a:latin typeface="+mj-lt"/>
                <a:cs typeface="Calibri"/>
              </a:rPr>
              <a:t>Vision</a:t>
            </a:r>
          </a:p>
        </p:txBody>
      </p:sp>
      <p:sp>
        <p:nvSpPr>
          <p:cNvPr id="12" name="TextBox 11"/>
          <p:cNvSpPr txBox="1"/>
          <p:nvPr/>
        </p:nvSpPr>
        <p:spPr>
          <a:xfrm>
            <a:off x="3373262" y="1183337"/>
            <a:ext cx="2536469" cy="302113"/>
          </a:xfrm>
          <a:prstGeom prst="rect">
            <a:avLst/>
          </a:prstGeom>
          <a:noFill/>
        </p:spPr>
        <p:txBody>
          <a:bodyPr wrap="square" lIns="0" tIns="0" rIns="0" bIns="0" rtlCol="0">
            <a:noAutofit/>
          </a:bodyPr>
          <a:lstStyle/>
          <a:p>
            <a:r>
              <a:rPr lang="en-US" sz="1200" b="1" dirty="0">
                <a:solidFill>
                  <a:srgbClr val="629999"/>
                </a:solidFill>
                <a:latin typeface="+mj-lt"/>
                <a:cs typeface="Calibri"/>
              </a:rPr>
              <a:t>Enabled by a Set of First Principles</a:t>
            </a:r>
          </a:p>
        </p:txBody>
      </p:sp>
      <p:sp>
        <p:nvSpPr>
          <p:cNvPr id="15" name="TextBox 14"/>
          <p:cNvSpPr txBox="1"/>
          <p:nvPr/>
        </p:nvSpPr>
        <p:spPr>
          <a:xfrm>
            <a:off x="6259073" y="1182889"/>
            <a:ext cx="2239005" cy="173499"/>
          </a:xfrm>
          <a:prstGeom prst="rect">
            <a:avLst/>
          </a:prstGeom>
          <a:noFill/>
        </p:spPr>
        <p:txBody>
          <a:bodyPr wrap="square" lIns="0" tIns="0" rIns="0" bIns="0" rtlCol="0">
            <a:noAutofit/>
          </a:bodyPr>
          <a:lstStyle/>
          <a:p>
            <a:pPr>
              <a:spcAft>
                <a:spcPts val="268"/>
              </a:spcAft>
            </a:pPr>
            <a:r>
              <a:rPr lang="en-US" sz="1200" b="1" dirty="0">
                <a:solidFill>
                  <a:srgbClr val="629999"/>
                </a:solidFill>
                <a:latin typeface="+mj-lt"/>
                <a:cs typeface="Calibri"/>
              </a:rPr>
              <a:t>User Driven Demand for:</a:t>
            </a:r>
          </a:p>
        </p:txBody>
      </p:sp>
      <p:sp>
        <p:nvSpPr>
          <p:cNvPr id="18" name="TextBox 17"/>
          <p:cNvSpPr txBox="1"/>
          <p:nvPr/>
        </p:nvSpPr>
        <p:spPr>
          <a:xfrm>
            <a:off x="378968" y="3813464"/>
            <a:ext cx="2208195" cy="281967"/>
          </a:xfrm>
          <a:prstGeom prst="rect">
            <a:avLst/>
          </a:prstGeom>
          <a:noFill/>
        </p:spPr>
        <p:txBody>
          <a:bodyPr wrap="square" lIns="0" tIns="0" rIns="0" bIns="0" rtlCol="0">
            <a:noAutofit/>
          </a:bodyPr>
          <a:lstStyle/>
          <a:p>
            <a:pPr>
              <a:spcAft>
                <a:spcPts val="268"/>
              </a:spcAft>
            </a:pPr>
            <a:r>
              <a:rPr lang="en-US" sz="1200" b="1" dirty="0">
                <a:solidFill>
                  <a:srgbClr val="629999"/>
                </a:solidFill>
                <a:latin typeface="+mj-lt"/>
                <a:cs typeface="Calibri"/>
              </a:rPr>
              <a:t>Design Principles for a Modern DFS Platform </a:t>
            </a:r>
          </a:p>
        </p:txBody>
      </p:sp>
      <p:sp>
        <p:nvSpPr>
          <p:cNvPr id="21" name="TextBox 20"/>
          <p:cNvSpPr txBox="1"/>
          <p:nvPr/>
        </p:nvSpPr>
        <p:spPr>
          <a:xfrm>
            <a:off x="3373258" y="3813461"/>
            <a:ext cx="2536470" cy="289988"/>
          </a:xfrm>
          <a:prstGeom prst="rect">
            <a:avLst/>
          </a:prstGeom>
          <a:noFill/>
        </p:spPr>
        <p:txBody>
          <a:bodyPr wrap="square" lIns="0" tIns="0" rIns="0" bIns="0" rtlCol="0">
            <a:noAutofit/>
          </a:bodyPr>
          <a:lstStyle/>
          <a:p>
            <a:pPr>
              <a:spcAft>
                <a:spcPts val="268"/>
              </a:spcAft>
            </a:pPr>
            <a:r>
              <a:rPr lang="en-US" sz="1200" b="1" dirty="0">
                <a:solidFill>
                  <a:srgbClr val="629999"/>
                </a:solidFill>
                <a:latin typeface="+mj-lt"/>
                <a:cs typeface="Calibri"/>
              </a:rPr>
              <a:t>Solution Sets that Enable Use Cases</a:t>
            </a:r>
          </a:p>
        </p:txBody>
      </p:sp>
      <p:sp>
        <p:nvSpPr>
          <p:cNvPr id="24" name="TextBox 23"/>
          <p:cNvSpPr txBox="1"/>
          <p:nvPr/>
        </p:nvSpPr>
        <p:spPr>
          <a:xfrm>
            <a:off x="6259067" y="3813464"/>
            <a:ext cx="2513355" cy="432745"/>
          </a:xfrm>
          <a:prstGeom prst="rect">
            <a:avLst/>
          </a:prstGeom>
          <a:noFill/>
        </p:spPr>
        <p:txBody>
          <a:bodyPr wrap="square" lIns="0" tIns="0" rIns="0" bIns="0" rtlCol="0">
            <a:noAutofit/>
          </a:bodyPr>
          <a:lstStyle/>
          <a:p>
            <a:pPr>
              <a:spcAft>
                <a:spcPts val="268"/>
              </a:spcAft>
            </a:pPr>
            <a:r>
              <a:rPr lang="en-US" sz="1200" b="1" dirty="0">
                <a:solidFill>
                  <a:srgbClr val="629999"/>
                </a:solidFill>
                <a:latin typeface="+mj-lt"/>
                <a:cs typeface="Calibri"/>
              </a:rPr>
              <a:t>A National Strategy for Financial Inclusion is More than Technology</a:t>
            </a:r>
          </a:p>
        </p:txBody>
      </p:sp>
      <p:sp>
        <p:nvSpPr>
          <p:cNvPr id="53" name="TextBox 52"/>
          <p:cNvSpPr txBox="1"/>
          <p:nvPr/>
        </p:nvSpPr>
        <p:spPr>
          <a:xfrm>
            <a:off x="378969" y="1588425"/>
            <a:ext cx="2148454" cy="1154162"/>
          </a:xfrm>
          <a:prstGeom prst="rect">
            <a:avLst/>
          </a:prstGeom>
          <a:noFill/>
        </p:spPr>
        <p:txBody>
          <a:bodyPr wrap="square" lIns="0" tIns="0" rIns="0" bIns="0" rtlCol="0">
            <a:spAutoFit/>
          </a:bodyPr>
          <a:lstStyle/>
          <a:p>
            <a:pPr>
              <a:lnSpc>
                <a:spcPts val="1500"/>
              </a:lnSpc>
              <a:spcBef>
                <a:spcPts val="600"/>
              </a:spcBef>
              <a:spcAft>
                <a:spcPts val="268"/>
              </a:spcAft>
            </a:pPr>
            <a:r>
              <a:rPr lang="en-US" sz="1200" dirty="0">
                <a:solidFill>
                  <a:srgbClr val="000000"/>
                </a:solidFill>
                <a:cs typeface="Calibri"/>
              </a:rPr>
              <a:t>Enable the economic stability and prosperity of unbanked low income people through access to appropriate financial services leading to an inclusive digital economy</a:t>
            </a:r>
            <a:endParaRPr lang="en-US" sz="1200" dirty="0">
              <a:cs typeface="Calibri"/>
            </a:endParaRPr>
          </a:p>
        </p:txBody>
      </p:sp>
      <p:sp>
        <p:nvSpPr>
          <p:cNvPr id="54" name="TextBox 53"/>
          <p:cNvSpPr txBox="1"/>
          <p:nvPr/>
        </p:nvSpPr>
        <p:spPr>
          <a:xfrm>
            <a:off x="3373258" y="1588425"/>
            <a:ext cx="2286000" cy="1523494"/>
          </a:xfrm>
          <a:prstGeom prst="rect">
            <a:avLst/>
          </a:prstGeom>
          <a:noFill/>
        </p:spPr>
        <p:txBody>
          <a:bodyPr wrap="square" lIns="0" tIns="0" rIns="0" bIns="0" rtlCol="0">
            <a:spAutoFit/>
          </a:bodyPr>
          <a:lstStyle/>
          <a:p>
            <a:pPr marL="183154" indent="-183154">
              <a:spcAft>
                <a:spcPts val="268"/>
              </a:spcAft>
              <a:buAutoNum type="arabicPeriod"/>
            </a:pPr>
            <a:r>
              <a:rPr lang="en-US" sz="1200" dirty="0">
                <a:solidFill>
                  <a:srgbClr val="000000"/>
                </a:solidFill>
                <a:cs typeface="Calibri"/>
              </a:rPr>
              <a:t>Digital</a:t>
            </a:r>
          </a:p>
          <a:p>
            <a:pPr marL="183154" indent="-183154">
              <a:spcAft>
                <a:spcPts val="268"/>
              </a:spcAft>
              <a:buAutoNum type="arabicPeriod"/>
            </a:pPr>
            <a:r>
              <a:rPr lang="en-US" sz="1200" dirty="0">
                <a:solidFill>
                  <a:srgbClr val="000000"/>
                </a:solidFill>
                <a:cs typeface="Calibri"/>
              </a:rPr>
              <a:t>Robust</a:t>
            </a:r>
          </a:p>
          <a:p>
            <a:pPr marL="183154" indent="-183154">
              <a:spcAft>
                <a:spcPts val="268"/>
              </a:spcAft>
              <a:buAutoNum type="arabicPeriod"/>
            </a:pPr>
            <a:r>
              <a:rPr lang="en-US" sz="1200" dirty="0">
                <a:solidFill>
                  <a:srgbClr val="000000"/>
                </a:solidFill>
                <a:cs typeface="Calibri"/>
              </a:rPr>
              <a:t>Open</a:t>
            </a:r>
          </a:p>
          <a:p>
            <a:pPr marL="183154" indent="-183154">
              <a:spcAft>
                <a:spcPts val="268"/>
              </a:spcAft>
              <a:buAutoNum type="arabicPeriod"/>
            </a:pPr>
            <a:r>
              <a:rPr lang="en-US" sz="1200" dirty="0">
                <a:solidFill>
                  <a:srgbClr val="000000"/>
                </a:solidFill>
                <a:cs typeface="Calibri"/>
              </a:rPr>
              <a:t>Affordable</a:t>
            </a:r>
          </a:p>
          <a:p>
            <a:pPr marL="183154" indent="-183154">
              <a:spcAft>
                <a:spcPts val="268"/>
              </a:spcAft>
              <a:buAutoNum type="arabicPeriod"/>
            </a:pPr>
            <a:r>
              <a:rPr lang="en-US" sz="1200" dirty="0">
                <a:solidFill>
                  <a:srgbClr val="000000"/>
                </a:solidFill>
                <a:cs typeface="Calibri"/>
              </a:rPr>
              <a:t>Personal</a:t>
            </a:r>
          </a:p>
          <a:p>
            <a:pPr marL="183154" indent="-183154">
              <a:spcAft>
                <a:spcPts val="268"/>
              </a:spcAft>
              <a:buAutoNum type="arabicPeriod"/>
            </a:pPr>
            <a:r>
              <a:rPr lang="en-US" sz="1200" dirty="0">
                <a:solidFill>
                  <a:srgbClr val="000000"/>
                </a:solidFill>
                <a:cs typeface="Calibri"/>
              </a:rPr>
              <a:t>Convenient</a:t>
            </a:r>
          </a:p>
          <a:p>
            <a:pPr marL="183154" indent="-183154">
              <a:spcAft>
                <a:spcPts val="268"/>
              </a:spcAft>
              <a:buAutoNum type="arabicPeriod"/>
            </a:pPr>
            <a:r>
              <a:rPr lang="en-US" sz="1200" dirty="0">
                <a:solidFill>
                  <a:srgbClr val="000000"/>
                </a:solidFill>
                <a:cs typeface="Calibri"/>
              </a:rPr>
              <a:t>Secure</a:t>
            </a:r>
            <a:endParaRPr lang="en-US" sz="1200" dirty="0">
              <a:cs typeface="Calibri"/>
            </a:endParaRPr>
          </a:p>
        </p:txBody>
      </p:sp>
      <p:sp>
        <p:nvSpPr>
          <p:cNvPr id="55" name="TextBox 54"/>
          <p:cNvSpPr txBox="1"/>
          <p:nvPr/>
        </p:nvSpPr>
        <p:spPr>
          <a:xfrm>
            <a:off x="6259067" y="1588425"/>
            <a:ext cx="2444805" cy="1746632"/>
          </a:xfrm>
          <a:prstGeom prst="rect">
            <a:avLst/>
          </a:prstGeom>
          <a:noFill/>
        </p:spPr>
        <p:txBody>
          <a:bodyPr wrap="square" lIns="0" tIns="0" rIns="0" bIns="0" rtlCol="0">
            <a:spAutoFit/>
          </a:bodyPr>
          <a:lstStyle/>
          <a:p>
            <a:pPr marL="183154" indent="-183154">
              <a:spcAft>
                <a:spcPts val="268"/>
              </a:spcAft>
              <a:buAutoNum type="arabicPeriod"/>
            </a:pPr>
            <a:r>
              <a:rPr lang="en-US" sz="1200" dirty="0">
                <a:solidFill>
                  <a:srgbClr val="000000"/>
                </a:solidFill>
                <a:cs typeface="Calibri"/>
              </a:rPr>
              <a:t>Easy Account Opening</a:t>
            </a:r>
          </a:p>
          <a:p>
            <a:pPr marL="183154" indent="-183154">
              <a:spcAft>
                <a:spcPts val="268"/>
              </a:spcAft>
              <a:buAutoNum type="arabicPeriod"/>
            </a:pPr>
            <a:r>
              <a:rPr lang="en-US" sz="1200" dirty="0">
                <a:solidFill>
                  <a:srgbClr val="000000"/>
                </a:solidFill>
                <a:cs typeface="Calibri"/>
              </a:rPr>
              <a:t>Access to CICO</a:t>
            </a:r>
          </a:p>
          <a:p>
            <a:pPr marL="183154" indent="-183154">
              <a:spcAft>
                <a:spcPts val="268"/>
              </a:spcAft>
              <a:buAutoNum type="arabicPeriod"/>
            </a:pPr>
            <a:r>
              <a:rPr lang="en-US" sz="1200" dirty="0">
                <a:solidFill>
                  <a:srgbClr val="000000"/>
                </a:solidFill>
                <a:cs typeface="Calibri"/>
              </a:rPr>
              <a:t>Safe Keeping of Stored Value</a:t>
            </a:r>
          </a:p>
          <a:p>
            <a:pPr marL="183154" indent="-183154">
              <a:spcAft>
                <a:spcPts val="268"/>
              </a:spcAft>
              <a:buAutoNum type="arabicPeriod"/>
            </a:pPr>
            <a:r>
              <a:rPr lang="en-US" sz="1200" dirty="0">
                <a:solidFill>
                  <a:srgbClr val="000000"/>
                </a:solidFill>
                <a:cs typeface="Calibri"/>
              </a:rPr>
              <a:t>Transfers to Other Individuals</a:t>
            </a:r>
          </a:p>
          <a:p>
            <a:pPr marL="183154" indent="-183154">
              <a:spcAft>
                <a:spcPts val="268"/>
              </a:spcAft>
              <a:buAutoNum type="arabicPeriod"/>
            </a:pPr>
            <a:r>
              <a:rPr lang="en-US" sz="1200" dirty="0">
                <a:solidFill>
                  <a:srgbClr val="000000"/>
                </a:solidFill>
                <a:cs typeface="Calibri"/>
              </a:rPr>
              <a:t>Direct Deposit Benefit Payments</a:t>
            </a:r>
          </a:p>
          <a:p>
            <a:pPr marL="183154" indent="-183154">
              <a:spcAft>
                <a:spcPts val="268"/>
              </a:spcAft>
              <a:buAutoNum type="arabicPeriod"/>
            </a:pPr>
            <a:r>
              <a:rPr lang="en-US" sz="1200" dirty="0">
                <a:solidFill>
                  <a:srgbClr val="000000"/>
                </a:solidFill>
                <a:cs typeface="Calibri"/>
              </a:rPr>
              <a:t>Direct Deposit Wages</a:t>
            </a:r>
          </a:p>
          <a:p>
            <a:pPr marL="183154" indent="-183154">
              <a:spcAft>
                <a:spcPts val="268"/>
              </a:spcAft>
              <a:buAutoNum type="arabicPeriod"/>
            </a:pPr>
            <a:r>
              <a:rPr lang="en-US" sz="1200" dirty="0">
                <a:solidFill>
                  <a:srgbClr val="000000"/>
                </a:solidFill>
                <a:cs typeface="Calibri"/>
              </a:rPr>
              <a:t>Purchase Goods</a:t>
            </a:r>
          </a:p>
          <a:p>
            <a:pPr marL="183154" indent="-183154">
              <a:spcAft>
                <a:spcPts val="268"/>
              </a:spcAft>
              <a:buAutoNum type="arabicPeriod"/>
            </a:pPr>
            <a:r>
              <a:rPr lang="en-US" sz="1200" dirty="0">
                <a:solidFill>
                  <a:srgbClr val="000000"/>
                </a:solidFill>
                <a:cs typeface="Calibri"/>
              </a:rPr>
              <a:t>Transparent and Low Fees</a:t>
            </a:r>
            <a:endParaRPr lang="en-US" sz="1200" dirty="0">
              <a:cs typeface="Calibri"/>
            </a:endParaRPr>
          </a:p>
        </p:txBody>
      </p:sp>
      <p:sp>
        <p:nvSpPr>
          <p:cNvPr id="56" name="TextBox 55"/>
          <p:cNvSpPr txBox="1"/>
          <p:nvPr/>
        </p:nvSpPr>
        <p:spPr>
          <a:xfrm>
            <a:off x="6259068" y="4301423"/>
            <a:ext cx="2286000" cy="1523494"/>
          </a:xfrm>
          <a:prstGeom prst="rect">
            <a:avLst/>
          </a:prstGeom>
          <a:noFill/>
        </p:spPr>
        <p:txBody>
          <a:bodyPr wrap="square" lIns="0" tIns="0" rIns="0" bIns="0" rtlCol="0">
            <a:spAutoFit/>
          </a:bodyPr>
          <a:lstStyle/>
          <a:p>
            <a:pPr marL="183154" indent="-183154">
              <a:spcAft>
                <a:spcPts val="268"/>
              </a:spcAft>
              <a:buAutoNum type="arabicPeriod"/>
            </a:pPr>
            <a:r>
              <a:rPr lang="en-US" sz="1200" dirty="0">
                <a:solidFill>
                  <a:srgbClr val="000000"/>
                </a:solidFill>
                <a:cs typeface="Calibri"/>
              </a:rPr>
              <a:t>Technology</a:t>
            </a:r>
          </a:p>
          <a:p>
            <a:pPr marL="183154" indent="-183154">
              <a:spcAft>
                <a:spcPts val="268"/>
              </a:spcAft>
              <a:buAutoNum type="arabicPeriod"/>
            </a:pPr>
            <a:r>
              <a:rPr lang="en-US" sz="1200" dirty="0">
                <a:solidFill>
                  <a:srgbClr val="000000"/>
                </a:solidFill>
                <a:cs typeface="Calibri"/>
              </a:rPr>
              <a:t>Regulatory Framework</a:t>
            </a:r>
          </a:p>
          <a:p>
            <a:pPr marL="183154" indent="-183154">
              <a:spcAft>
                <a:spcPts val="268"/>
              </a:spcAft>
              <a:buAutoNum type="arabicPeriod"/>
            </a:pPr>
            <a:r>
              <a:rPr lang="en-US" sz="1200" dirty="0">
                <a:solidFill>
                  <a:srgbClr val="000000"/>
                </a:solidFill>
                <a:cs typeface="Calibri"/>
              </a:rPr>
              <a:t>Business Models</a:t>
            </a:r>
          </a:p>
          <a:p>
            <a:pPr marL="183154" indent="-183154">
              <a:spcAft>
                <a:spcPts val="268"/>
              </a:spcAft>
              <a:buAutoNum type="arabicPeriod"/>
            </a:pPr>
            <a:r>
              <a:rPr lang="en-US" sz="1200" dirty="0">
                <a:solidFill>
                  <a:srgbClr val="000000"/>
                </a:solidFill>
                <a:cs typeface="Calibri"/>
              </a:rPr>
              <a:t>Scheme Rules</a:t>
            </a:r>
          </a:p>
          <a:p>
            <a:pPr marL="183154" indent="-183154">
              <a:spcAft>
                <a:spcPts val="268"/>
              </a:spcAft>
              <a:buAutoNum type="arabicPeriod"/>
            </a:pPr>
            <a:r>
              <a:rPr lang="en-US" sz="1200" dirty="0">
                <a:solidFill>
                  <a:srgbClr val="000000"/>
                </a:solidFill>
                <a:cs typeface="Calibri"/>
              </a:rPr>
              <a:t>Governance</a:t>
            </a:r>
          </a:p>
          <a:p>
            <a:pPr marL="183154" indent="-183154">
              <a:spcAft>
                <a:spcPts val="268"/>
              </a:spcAft>
              <a:buAutoNum type="arabicPeriod"/>
            </a:pPr>
            <a:r>
              <a:rPr lang="en-US" sz="1200" dirty="0">
                <a:solidFill>
                  <a:srgbClr val="000000"/>
                </a:solidFill>
                <a:cs typeface="Calibri"/>
              </a:rPr>
              <a:t>Operations</a:t>
            </a:r>
          </a:p>
          <a:p>
            <a:pPr marL="183154" indent="-183154">
              <a:spcAft>
                <a:spcPts val="268"/>
              </a:spcAft>
              <a:buAutoNum type="arabicPeriod"/>
            </a:pPr>
            <a:r>
              <a:rPr lang="en-US" sz="1200" dirty="0">
                <a:solidFill>
                  <a:srgbClr val="000000"/>
                </a:solidFill>
                <a:cs typeface="Calibri"/>
              </a:rPr>
              <a:t>Communications</a:t>
            </a:r>
            <a:endParaRPr lang="en-US" sz="1200" dirty="0">
              <a:cs typeface="Calibri"/>
            </a:endParaRPr>
          </a:p>
        </p:txBody>
      </p:sp>
      <p:sp>
        <p:nvSpPr>
          <p:cNvPr id="57" name="TextBox 56"/>
          <p:cNvSpPr txBox="1"/>
          <p:nvPr/>
        </p:nvSpPr>
        <p:spPr>
          <a:xfrm>
            <a:off x="3373258" y="4301423"/>
            <a:ext cx="2500117" cy="1631216"/>
          </a:xfrm>
          <a:prstGeom prst="rect">
            <a:avLst/>
          </a:prstGeom>
          <a:noFill/>
        </p:spPr>
        <p:txBody>
          <a:bodyPr wrap="square" lIns="0" tIns="0" rIns="0" bIns="0" rtlCol="0">
            <a:spAutoFit/>
          </a:bodyPr>
          <a:lstStyle/>
          <a:p>
            <a:pPr marL="183154" indent="-183154">
              <a:spcAft>
                <a:spcPts val="268"/>
              </a:spcAft>
              <a:buAutoNum type="arabicPeriod"/>
            </a:pPr>
            <a:r>
              <a:rPr lang="en-US" sz="1200" dirty="0">
                <a:solidFill>
                  <a:srgbClr val="000000"/>
                </a:solidFill>
                <a:cs typeface="Calibri"/>
              </a:rPr>
              <a:t>Account Opening Service</a:t>
            </a:r>
          </a:p>
          <a:p>
            <a:pPr marL="183154" indent="-183154">
              <a:spcAft>
                <a:spcPts val="268"/>
              </a:spcAft>
              <a:buAutoNum type="arabicPeriod"/>
            </a:pPr>
            <a:r>
              <a:rPr lang="en-US" sz="1200" dirty="0">
                <a:solidFill>
                  <a:srgbClr val="000000"/>
                </a:solidFill>
                <a:cs typeface="Calibri"/>
              </a:rPr>
              <a:t>Consumer and Agent Account Service</a:t>
            </a:r>
          </a:p>
          <a:p>
            <a:pPr marL="183154" indent="-183154">
              <a:spcAft>
                <a:spcPts val="268"/>
              </a:spcAft>
              <a:buAutoNum type="arabicPeriod"/>
            </a:pPr>
            <a:r>
              <a:rPr lang="en-US" sz="1200" dirty="0">
                <a:solidFill>
                  <a:srgbClr val="000000"/>
                </a:solidFill>
                <a:cs typeface="Calibri"/>
              </a:rPr>
              <a:t>Merchant Account Management</a:t>
            </a:r>
          </a:p>
          <a:p>
            <a:pPr marL="183154" indent="-183154">
              <a:spcAft>
                <a:spcPts val="268"/>
              </a:spcAft>
              <a:buAutoNum type="arabicPeriod"/>
            </a:pPr>
            <a:r>
              <a:rPr lang="en-US" sz="1200" dirty="0">
                <a:solidFill>
                  <a:srgbClr val="000000"/>
                </a:solidFill>
                <a:cs typeface="Calibri"/>
              </a:rPr>
              <a:t>Interoperability Service for Transfers</a:t>
            </a:r>
          </a:p>
          <a:p>
            <a:pPr marL="183154" indent="-183154">
              <a:spcAft>
                <a:spcPts val="268"/>
              </a:spcAft>
              <a:buAutoNum type="arabicPeriod"/>
            </a:pPr>
            <a:r>
              <a:rPr lang="en-US" sz="1200" dirty="0">
                <a:solidFill>
                  <a:srgbClr val="000000"/>
                </a:solidFill>
                <a:cs typeface="Calibri"/>
              </a:rPr>
              <a:t>Fraud and Risk Management Services</a:t>
            </a:r>
            <a:endParaRPr lang="en-US" sz="1200" dirty="0">
              <a:cs typeface="Calibri"/>
            </a:endParaRPr>
          </a:p>
        </p:txBody>
      </p:sp>
      <p:sp>
        <p:nvSpPr>
          <p:cNvPr id="58" name="TextBox 57"/>
          <p:cNvSpPr txBox="1"/>
          <p:nvPr/>
        </p:nvSpPr>
        <p:spPr>
          <a:xfrm>
            <a:off x="378969" y="4301423"/>
            <a:ext cx="2482248" cy="2115964"/>
          </a:xfrm>
          <a:prstGeom prst="rect">
            <a:avLst/>
          </a:prstGeom>
          <a:noFill/>
        </p:spPr>
        <p:txBody>
          <a:bodyPr wrap="square" lIns="0" tIns="0" rIns="0" bIns="0" rtlCol="0">
            <a:spAutoFit/>
          </a:bodyPr>
          <a:lstStyle/>
          <a:p>
            <a:pPr marL="183154" indent="-183154">
              <a:spcAft>
                <a:spcPts val="268"/>
              </a:spcAft>
              <a:buAutoNum type="arabicPeriod"/>
            </a:pPr>
            <a:r>
              <a:rPr lang="en-US" sz="1200" dirty="0">
                <a:solidFill>
                  <a:srgbClr val="000000"/>
                </a:solidFill>
                <a:cs typeface="Calibri"/>
              </a:rPr>
              <a:t>Prefunded</a:t>
            </a:r>
          </a:p>
          <a:p>
            <a:pPr marL="183154" indent="-183154">
              <a:spcAft>
                <a:spcPts val="268"/>
              </a:spcAft>
              <a:buAutoNum type="arabicPeriod"/>
            </a:pPr>
            <a:r>
              <a:rPr lang="en-US" sz="1200" dirty="0">
                <a:solidFill>
                  <a:srgbClr val="000000"/>
                </a:solidFill>
                <a:cs typeface="Calibri"/>
              </a:rPr>
              <a:t>Tiered KYC/Self-Issued Accounts</a:t>
            </a:r>
          </a:p>
          <a:p>
            <a:pPr marL="183154" indent="-183154">
              <a:spcAft>
                <a:spcPts val="268"/>
              </a:spcAft>
              <a:buAutoNum type="arabicPeriod"/>
            </a:pPr>
            <a:r>
              <a:rPr lang="en-US" sz="1200" dirty="0">
                <a:solidFill>
                  <a:srgbClr val="000000"/>
                </a:solidFill>
                <a:cs typeface="Calibri"/>
              </a:rPr>
              <a:t>Push Payment Model</a:t>
            </a:r>
          </a:p>
          <a:p>
            <a:pPr marL="183154" indent="-183154">
              <a:spcAft>
                <a:spcPts val="268"/>
              </a:spcAft>
              <a:buAutoNum type="arabicPeriod"/>
            </a:pPr>
            <a:r>
              <a:rPr lang="en-US" sz="1200" dirty="0">
                <a:solidFill>
                  <a:srgbClr val="000000"/>
                </a:solidFill>
                <a:cs typeface="Calibri"/>
              </a:rPr>
              <a:t>Immediate Funds Transfer</a:t>
            </a:r>
          </a:p>
          <a:p>
            <a:pPr marL="183154" indent="-183154">
              <a:spcAft>
                <a:spcPts val="268"/>
              </a:spcAft>
              <a:buFontTx/>
              <a:buAutoNum type="arabicPeriod"/>
            </a:pPr>
            <a:r>
              <a:rPr lang="en-US" sz="1200" dirty="0">
                <a:solidFill>
                  <a:srgbClr val="000000"/>
                </a:solidFill>
                <a:cs typeface="Calibri"/>
              </a:rPr>
              <a:t>Irrevocability</a:t>
            </a:r>
            <a:endParaRPr lang="en-US" sz="1200" dirty="0">
              <a:cs typeface="Calibri"/>
            </a:endParaRPr>
          </a:p>
          <a:p>
            <a:pPr marL="183154" indent="-183154">
              <a:spcAft>
                <a:spcPts val="268"/>
              </a:spcAft>
              <a:buAutoNum type="arabicPeriod"/>
            </a:pPr>
            <a:r>
              <a:rPr lang="en-US" sz="1200" dirty="0">
                <a:solidFill>
                  <a:srgbClr val="000000"/>
                </a:solidFill>
                <a:cs typeface="Calibri"/>
              </a:rPr>
              <a:t>Open Loop Scheme</a:t>
            </a:r>
          </a:p>
          <a:p>
            <a:pPr marL="183154" indent="-183154">
              <a:spcAft>
                <a:spcPts val="268"/>
              </a:spcAft>
              <a:buAutoNum type="arabicPeriod"/>
            </a:pPr>
            <a:r>
              <a:rPr lang="en-US" sz="1200" dirty="0">
                <a:solidFill>
                  <a:srgbClr val="000000"/>
                </a:solidFill>
                <a:cs typeface="Calibri"/>
              </a:rPr>
              <a:t>System-Wide Fraud and Risk Management</a:t>
            </a:r>
          </a:p>
          <a:p>
            <a:pPr marL="183154" indent="-183154">
              <a:spcAft>
                <a:spcPts val="268"/>
              </a:spcAft>
              <a:buAutoNum type="arabicPeriod"/>
            </a:pPr>
            <a:r>
              <a:rPr lang="en-US" sz="1200" dirty="0">
                <a:solidFill>
                  <a:srgbClr val="000000"/>
                </a:solidFill>
                <a:cs typeface="Calibri"/>
              </a:rPr>
              <a:t>High Volume-Low Value Payments</a:t>
            </a:r>
          </a:p>
        </p:txBody>
      </p:sp>
      <p:sp>
        <p:nvSpPr>
          <p:cNvPr id="2" name="Title 1"/>
          <p:cNvSpPr>
            <a:spLocks noGrp="1"/>
          </p:cNvSpPr>
          <p:nvPr>
            <p:ph type="title"/>
          </p:nvPr>
        </p:nvSpPr>
        <p:spPr>
          <a:xfrm>
            <a:off x="360367" y="237524"/>
            <a:ext cx="6577847" cy="276999"/>
          </a:xfrm>
          <a:prstGeom prst="rect">
            <a:avLst/>
          </a:prstGeom>
        </p:spPr>
        <p:txBody>
          <a:bodyPr/>
          <a:lstStyle/>
          <a:p>
            <a:r>
              <a:rPr lang="en-US" sz="1800" dirty="0"/>
              <a:t>The Journey</a:t>
            </a:r>
          </a:p>
        </p:txBody>
      </p:sp>
      <p:pic>
        <p:nvPicPr>
          <p:cNvPr id="22" name="Picture 21" descr="https://cdn1.iconfinder.com/data/icons/MetroStation-PNG/128/MB__home.png">
            <a:hlinkClick r:id="rId2" action="ppaction://hlinksldjump"/>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52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2742" y="237521"/>
            <a:ext cx="6577847" cy="276999"/>
          </a:xfrm>
          <a:prstGeom prst="rect">
            <a:avLst/>
          </a:prstGeom>
        </p:spPr>
        <p:txBody>
          <a:bodyPr/>
          <a:lstStyle/>
          <a:p>
            <a:pPr defTabSz="914191" eaLnBrk="1" hangingPunct="1"/>
            <a:r>
              <a:rPr lang="en-US" sz="1800" kern="1200" dirty="0">
                <a:ln w="3175">
                  <a:noFill/>
                </a:ln>
                <a:ea typeface="+mn-ea"/>
                <a:cs typeface="Arial" charset="0"/>
              </a:rPr>
              <a:t>Investment Roadmap</a:t>
            </a:r>
          </a:p>
        </p:txBody>
      </p:sp>
      <p:sp>
        <p:nvSpPr>
          <p:cNvPr id="4" name="Slide Number Placeholder 3"/>
          <p:cNvSpPr>
            <a:spLocks noGrp="1"/>
          </p:cNvSpPr>
          <p:nvPr>
            <p:ph type="sldNum" sz="quarter" idx="4294967295"/>
          </p:nvPr>
        </p:nvSpPr>
        <p:spPr/>
        <p:txBody>
          <a:bodyPr/>
          <a:lstStyle/>
          <a:p>
            <a:fld id="{D3F7C509-FEEF-45D3-B896-7C07814C0C13}" type="slidenum">
              <a:rPr lang="en-US" smtClean="0">
                <a:solidFill>
                  <a:srgbClr val="000000"/>
                </a:solidFill>
              </a:rPr>
              <a:pPr/>
              <a:t>5</a:t>
            </a:fld>
            <a:endParaRPr lang="en-US" dirty="0">
              <a:solidFill>
                <a:srgbClr val="000000"/>
              </a:solidFill>
            </a:endParaRPr>
          </a:p>
        </p:txBody>
      </p:sp>
      <p:sp>
        <p:nvSpPr>
          <p:cNvPr id="6" name="Rectangle 5"/>
          <p:cNvSpPr/>
          <p:nvPr/>
        </p:nvSpPr>
        <p:spPr bwMode="auto">
          <a:xfrm>
            <a:off x="1680258" y="4610322"/>
            <a:ext cx="7006542" cy="914400"/>
          </a:xfrm>
          <a:prstGeom prst="rect">
            <a:avLst/>
          </a:prstGeom>
          <a:solidFill>
            <a:schemeClr val="bg1"/>
          </a:solidFill>
          <a:ln w="12700">
            <a:solidFill>
              <a:schemeClr val="accent4">
                <a:lumMod val="7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28588" tIns="0" rIns="42861" bIns="42863" numCol="1" rtlCol="0" anchor="ctr" anchorCtr="0" compatLnSpc="1">
            <a:prstTxWarp prst="textNoShape">
              <a:avLst/>
            </a:prstTxWarp>
          </a:bodyPr>
          <a:lstStyle/>
          <a:p>
            <a:pPr defTabSz="856857">
              <a:spcAft>
                <a:spcPts val="141"/>
              </a:spcAft>
            </a:pPr>
            <a:r>
              <a:rPr lang="en-US" sz="1400" b="1" dirty="0">
                <a:solidFill>
                  <a:srgbClr val="629999"/>
                </a:solidFill>
                <a:cs typeface="Calibri"/>
              </a:rPr>
              <a:t>Regulatory and Governance Framework</a:t>
            </a:r>
          </a:p>
          <a:p>
            <a:pPr defTabSz="856857">
              <a:spcAft>
                <a:spcPts val="141"/>
              </a:spcAft>
            </a:pPr>
            <a:r>
              <a:rPr lang="en-US" sz="1050" i="1" dirty="0">
                <a:solidFill>
                  <a:schemeClr val="tx1"/>
                </a:solidFill>
                <a:cs typeface="Calibri"/>
              </a:rPr>
              <a:t>Establish Legal and Regulatory Framework to initiate and sustain digital financial services scheme and platform</a:t>
            </a:r>
          </a:p>
          <a:p>
            <a:pPr defTabSz="856857">
              <a:spcAft>
                <a:spcPts val="141"/>
              </a:spcAft>
            </a:pPr>
            <a:r>
              <a:rPr lang="en-US" sz="1050" dirty="0">
                <a:solidFill>
                  <a:schemeClr val="tx1"/>
                </a:solidFill>
                <a:cs typeface="Calibri"/>
              </a:rPr>
              <a:t>Interventions: Create and guide mechanisms for rule setting, stakeholder collaboration, governing and operating the DFS scheme, participants and performance</a:t>
            </a:r>
          </a:p>
        </p:txBody>
      </p:sp>
      <p:sp>
        <p:nvSpPr>
          <p:cNvPr id="7" name="Rectangle 6"/>
          <p:cNvSpPr/>
          <p:nvPr/>
        </p:nvSpPr>
        <p:spPr bwMode="auto">
          <a:xfrm>
            <a:off x="2119750" y="3527403"/>
            <a:ext cx="6567053" cy="914400"/>
          </a:xfrm>
          <a:prstGeom prst="rect">
            <a:avLst/>
          </a:prstGeom>
          <a:solidFill>
            <a:schemeClr val="bg1"/>
          </a:solidFill>
          <a:ln w="12700">
            <a:solidFill>
              <a:schemeClr val="accent4">
                <a:lumMod val="7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28588" tIns="0" rIns="42861" bIns="42863" numCol="1" rtlCol="0" anchor="ctr" anchorCtr="0" compatLnSpc="1">
            <a:prstTxWarp prst="textNoShape">
              <a:avLst/>
            </a:prstTxWarp>
          </a:bodyPr>
          <a:lstStyle/>
          <a:p>
            <a:pPr defTabSz="856857">
              <a:spcAft>
                <a:spcPts val="141"/>
              </a:spcAft>
            </a:pPr>
            <a:r>
              <a:rPr lang="en-US" sz="1400" b="1" dirty="0">
                <a:solidFill>
                  <a:srgbClr val="629999"/>
                </a:solidFill>
                <a:cs typeface="Calibri"/>
              </a:rPr>
              <a:t>Infrastructure for Connectivity &amp; Interoperability </a:t>
            </a:r>
          </a:p>
          <a:p>
            <a:pPr defTabSz="856857">
              <a:spcAft>
                <a:spcPts val="141"/>
              </a:spcAft>
            </a:pPr>
            <a:r>
              <a:rPr lang="en-US" sz="1050" i="1" dirty="0">
                <a:solidFill>
                  <a:schemeClr val="tx1"/>
                </a:solidFill>
                <a:cs typeface="Calibri"/>
              </a:rPr>
              <a:t>Define requirements, buy/build IST and Fraud Risk solutions</a:t>
            </a:r>
          </a:p>
          <a:p>
            <a:pPr defTabSz="856857">
              <a:spcAft>
                <a:spcPts val="141"/>
              </a:spcAft>
            </a:pPr>
            <a:r>
              <a:rPr lang="en-US" sz="1050" dirty="0">
                <a:solidFill>
                  <a:schemeClr val="tx1"/>
                </a:solidFill>
                <a:cs typeface="Calibri"/>
              </a:rPr>
              <a:t>Interventions: Requirements and build/buy IST, Requirements build/buy fraud system, API library, vendor, provider, operator SLAs</a:t>
            </a:r>
          </a:p>
        </p:txBody>
      </p:sp>
      <p:sp>
        <p:nvSpPr>
          <p:cNvPr id="8" name="Rectangle 7"/>
          <p:cNvSpPr/>
          <p:nvPr/>
        </p:nvSpPr>
        <p:spPr bwMode="auto">
          <a:xfrm>
            <a:off x="2559234" y="2443479"/>
            <a:ext cx="6127566" cy="908435"/>
          </a:xfrm>
          <a:prstGeom prst="rect">
            <a:avLst/>
          </a:prstGeom>
          <a:solidFill>
            <a:schemeClr val="bg1"/>
          </a:solidFill>
          <a:ln w="12700">
            <a:solidFill>
              <a:schemeClr val="accent4">
                <a:lumMod val="7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28588" tIns="0" rIns="42861" bIns="42863" numCol="1" rtlCol="0" anchor="ctr" anchorCtr="0" compatLnSpc="1">
            <a:prstTxWarp prst="textNoShape">
              <a:avLst/>
            </a:prstTxWarp>
          </a:bodyPr>
          <a:lstStyle/>
          <a:p>
            <a:pPr defTabSz="856857">
              <a:spcAft>
                <a:spcPts val="141"/>
              </a:spcAft>
            </a:pPr>
            <a:r>
              <a:rPr lang="en-US" sz="1400" b="1" dirty="0">
                <a:solidFill>
                  <a:srgbClr val="629999"/>
                </a:solidFill>
                <a:cs typeface="Calibri"/>
              </a:rPr>
              <a:t>Digital Accounts &amp; Transactions</a:t>
            </a:r>
          </a:p>
          <a:p>
            <a:pPr defTabSz="856857">
              <a:spcAft>
                <a:spcPts val="141"/>
              </a:spcAft>
            </a:pPr>
            <a:r>
              <a:rPr lang="en-US" sz="1050" i="1" dirty="0">
                <a:solidFill>
                  <a:schemeClr val="tx1"/>
                </a:solidFill>
                <a:cs typeface="Calibri"/>
              </a:rPr>
              <a:t>Enable account opening and manage accounts for consumers, agents , merchants  and payees</a:t>
            </a:r>
          </a:p>
          <a:p>
            <a:pPr defTabSz="856857">
              <a:spcAft>
                <a:spcPts val="141"/>
              </a:spcAft>
            </a:pPr>
            <a:r>
              <a:rPr lang="en-US" sz="1050" dirty="0">
                <a:solidFill>
                  <a:schemeClr val="tx1"/>
                </a:solidFill>
                <a:cs typeface="Calibri"/>
              </a:rPr>
              <a:t>Interventions: APIs and software library for IST integration,  vendor certification, selection, SLAs   </a:t>
            </a:r>
          </a:p>
        </p:txBody>
      </p:sp>
      <p:sp>
        <p:nvSpPr>
          <p:cNvPr id="9" name="Rectangle 8"/>
          <p:cNvSpPr/>
          <p:nvPr/>
        </p:nvSpPr>
        <p:spPr>
          <a:xfrm>
            <a:off x="1259976" y="2437515"/>
            <a:ext cx="1299258" cy="914400"/>
          </a:xfrm>
          <a:prstGeom prst="rect">
            <a:avLst/>
          </a:prstGeom>
          <a:solidFill>
            <a:srgbClr val="AC2641"/>
          </a:solidFill>
          <a:ln w="1270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75948"/>
            <a:r>
              <a:rPr lang="en-US" sz="1725" dirty="0">
                <a:solidFill>
                  <a:srgbClr val="FFFFFF"/>
                </a:solidFill>
              </a:rPr>
              <a:t>Accounts</a:t>
            </a:r>
          </a:p>
        </p:txBody>
      </p:sp>
      <p:sp>
        <p:nvSpPr>
          <p:cNvPr id="10" name="Rectangle 9"/>
          <p:cNvSpPr/>
          <p:nvPr/>
        </p:nvSpPr>
        <p:spPr>
          <a:xfrm>
            <a:off x="820488" y="3523328"/>
            <a:ext cx="1299258" cy="914400"/>
          </a:xfrm>
          <a:prstGeom prst="rect">
            <a:avLst/>
          </a:prstGeom>
          <a:solidFill>
            <a:srgbClr val="AC2641"/>
          </a:solidFill>
          <a:ln w="1270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75948"/>
            <a:r>
              <a:rPr lang="en-US" sz="1725" dirty="0">
                <a:solidFill>
                  <a:srgbClr val="FFFFFF"/>
                </a:solidFill>
              </a:rPr>
              <a:t>Rails</a:t>
            </a:r>
          </a:p>
        </p:txBody>
      </p:sp>
      <p:sp>
        <p:nvSpPr>
          <p:cNvPr id="11" name="Rectangle 10"/>
          <p:cNvSpPr/>
          <p:nvPr/>
        </p:nvSpPr>
        <p:spPr>
          <a:xfrm>
            <a:off x="381000" y="4605243"/>
            <a:ext cx="1299258" cy="914400"/>
          </a:xfrm>
          <a:prstGeom prst="rect">
            <a:avLst/>
          </a:prstGeom>
          <a:solidFill>
            <a:srgbClr val="AC2641"/>
          </a:solidFill>
          <a:ln w="1270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75948"/>
            <a:r>
              <a:rPr lang="en-US" sz="1725" dirty="0">
                <a:solidFill>
                  <a:srgbClr val="FFFFFF"/>
                </a:solidFill>
              </a:rPr>
              <a:t>Rules</a:t>
            </a:r>
          </a:p>
        </p:txBody>
      </p:sp>
      <p:sp>
        <p:nvSpPr>
          <p:cNvPr id="12" name="Rectangle 11"/>
          <p:cNvSpPr/>
          <p:nvPr/>
        </p:nvSpPr>
        <p:spPr bwMode="auto">
          <a:xfrm>
            <a:off x="2998726" y="1381760"/>
            <a:ext cx="5688077" cy="904242"/>
          </a:xfrm>
          <a:prstGeom prst="rect">
            <a:avLst/>
          </a:prstGeom>
          <a:solidFill>
            <a:schemeClr val="bg1"/>
          </a:solidFill>
          <a:ln w="12700">
            <a:solidFill>
              <a:schemeClr val="accent4">
                <a:lumMod val="75000"/>
              </a:schemeClr>
            </a:solid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128588" tIns="0" rIns="42861" bIns="42863" numCol="1" rtlCol="0" anchor="ctr" anchorCtr="0" compatLnSpc="1">
            <a:prstTxWarp prst="textNoShape">
              <a:avLst/>
            </a:prstTxWarp>
          </a:bodyPr>
          <a:lstStyle/>
          <a:p>
            <a:pPr defTabSz="856857">
              <a:spcAft>
                <a:spcPts val="141"/>
              </a:spcAft>
            </a:pPr>
            <a:r>
              <a:rPr lang="en-US" sz="1400" b="1" dirty="0">
                <a:solidFill>
                  <a:srgbClr val="629999"/>
                </a:solidFill>
                <a:cs typeface="Calibri"/>
              </a:rPr>
              <a:t>Innovation Market for Value Added Services &amp; Products</a:t>
            </a:r>
          </a:p>
          <a:p>
            <a:pPr defTabSz="856857">
              <a:spcAft>
                <a:spcPts val="141"/>
              </a:spcAft>
            </a:pPr>
            <a:r>
              <a:rPr lang="en-US" sz="1050" i="1" dirty="0">
                <a:solidFill>
                  <a:schemeClr val="tx1"/>
                </a:solidFill>
                <a:cs typeface="Calibri"/>
              </a:rPr>
              <a:t>Enable market ecosystem innovation that delivers affordable, effective pro-poor services and products </a:t>
            </a:r>
          </a:p>
          <a:p>
            <a:pPr defTabSz="856857">
              <a:spcAft>
                <a:spcPts val="141"/>
              </a:spcAft>
            </a:pPr>
            <a:r>
              <a:rPr lang="en-US" sz="1050" dirty="0">
                <a:solidFill>
                  <a:schemeClr val="tx1"/>
                </a:solidFill>
                <a:latin typeface="Calibri"/>
                <a:cs typeface="Calibri"/>
              </a:rPr>
              <a:t>Interventions: APIs and software library for developers to build, offer and deploy applications</a:t>
            </a:r>
          </a:p>
        </p:txBody>
      </p:sp>
      <p:sp>
        <p:nvSpPr>
          <p:cNvPr id="13" name="Rectangle 12"/>
          <p:cNvSpPr/>
          <p:nvPr/>
        </p:nvSpPr>
        <p:spPr>
          <a:xfrm>
            <a:off x="1699464" y="1371602"/>
            <a:ext cx="1299258" cy="914400"/>
          </a:xfrm>
          <a:prstGeom prst="rect">
            <a:avLst/>
          </a:prstGeom>
          <a:solidFill>
            <a:srgbClr val="AC2641"/>
          </a:solidFill>
          <a:ln w="12700"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575948"/>
            <a:r>
              <a:rPr lang="en-US" sz="1725" dirty="0">
                <a:solidFill>
                  <a:srgbClr val="FFFFFF"/>
                </a:solidFill>
              </a:rPr>
              <a:t>Apps</a:t>
            </a:r>
          </a:p>
        </p:txBody>
      </p:sp>
      <p:pic>
        <p:nvPicPr>
          <p:cNvPr id="14" name="Picture 13" descr="https://cdn1.iconfinder.com/data/icons/MetroStation-PNG/128/MB__home.png">
            <a:hlinkClick r:id="rId2" action="ppaction://hlinksldjump"/>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993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8475" y="609775"/>
            <a:ext cx="5113953" cy="5237352"/>
          </a:xfrm>
        </p:spPr>
        <p:txBody>
          <a:bodyPr/>
          <a:lstStyle/>
          <a:p>
            <a:r>
              <a:rPr lang="en-US" dirty="0"/>
              <a:t>PROTOTYPE DEMONSTRATION</a:t>
            </a:r>
          </a:p>
          <a:p>
            <a:pPr marL="514350" indent="-514350">
              <a:buClr>
                <a:schemeClr val="bg1"/>
              </a:buClr>
              <a:buFont typeface="+mj-lt"/>
              <a:buAutoNum type="romanUcPeriod"/>
            </a:pPr>
            <a:r>
              <a:rPr lang="en-US" sz="2000" dirty="0">
                <a:hlinkClick r:id="rId2" action="ppaction://hlinksldjump"/>
              </a:rPr>
              <a:t>Bulk Payments</a:t>
            </a:r>
            <a:endParaRPr lang="en-US" sz="2000" dirty="0"/>
          </a:p>
          <a:p>
            <a:pPr marL="514350" indent="-514350">
              <a:buClr>
                <a:schemeClr val="bg1"/>
              </a:buClr>
              <a:buFont typeface="+mj-lt"/>
              <a:buAutoNum type="romanUcPeriod"/>
            </a:pPr>
            <a:r>
              <a:rPr lang="en-US" sz="2000" dirty="0">
                <a:hlinkClick r:id="rId3" action="ppaction://hlinksldjump"/>
              </a:rPr>
              <a:t>Manage My Account</a:t>
            </a:r>
            <a:endParaRPr lang="en-US" sz="2000" dirty="0"/>
          </a:p>
          <a:p>
            <a:pPr marL="514350" indent="-514350">
              <a:buClr>
                <a:schemeClr val="bg1"/>
              </a:buClr>
              <a:buFont typeface="+mj-lt"/>
              <a:buAutoNum type="romanUcPeriod"/>
            </a:pPr>
            <a:r>
              <a:rPr lang="en-US" sz="2000" dirty="0">
                <a:hlinkClick r:id="rId4" action="ppaction://hlinksldjump"/>
              </a:rPr>
              <a:t>Send Money to Anyone</a:t>
            </a:r>
            <a:endParaRPr lang="en-US" sz="2000" dirty="0"/>
          </a:p>
          <a:p>
            <a:pPr marL="514350" indent="-514350">
              <a:buClr>
                <a:schemeClr val="bg1"/>
              </a:buClr>
              <a:buFont typeface="+mj-lt"/>
              <a:buAutoNum type="romanUcPeriod"/>
            </a:pPr>
            <a:r>
              <a:rPr lang="en-US" sz="2000" dirty="0">
                <a:hlinkClick r:id="rId5" action="ppaction://hlinksldjump"/>
              </a:rPr>
              <a:t>Buy Goods</a:t>
            </a:r>
            <a:endParaRPr lang="en-US" sz="2000" dirty="0"/>
          </a:p>
          <a:p>
            <a:pPr marL="514350" indent="-514350">
              <a:buClr>
                <a:schemeClr val="bg1"/>
              </a:buClr>
              <a:buFont typeface="+mj-lt"/>
              <a:buAutoNum type="romanUcPeriod"/>
            </a:pPr>
            <a:r>
              <a:rPr lang="en-US" sz="2000" dirty="0">
                <a:hlinkClick r:id="rId6" action="ppaction://hlinksldjump"/>
              </a:rPr>
              <a:t>Keep Money Secure</a:t>
            </a:r>
            <a:endParaRPr lang="en-US" sz="2000" dirty="0"/>
          </a:p>
          <a:p>
            <a:pPr marL="514350" indent="-514350">
              <a:buClr>
                <a:schemeClr val="bg1"/>
              </a:buClr>
              <a:buFont typeface="+mj-lt"/>
              <a:buAutoNum type="romanUcPeriod"/>
            </a:pPr>
            <a:r>
              <a:rPr lang="en-US" sz="2000" dirty="0">
                <a:hlinkClick r:id="rId7" action="ppaction://hlinksldjump"/>
              </a:rPr>
              <a:t>Agent Transactions</a:t>
            </a:r>
            <a:endParaRPr lang="en-US" sz="2000" dirty="0"/>
          </a:p>
          <a:p>
            <a:pPr marL="514350" indent="-514350">
              <a:buClr>
                <a:schemeClr val="bg1"/>
              </a:buClr>
              <a:buFont typeface="+mj-lt"/>
              <a:buAutoNum type="romanUcPeriod"/>
            </a:pPr>
            <a:r>
              <a:rPr lang="en-US" sz="2000" dirty="0">
                <a:hlinkClick r:id="rId8" action="ppaction://hlinksldjump"/>
              </a:rPr>
              <a:t>Agent Management</a:t>
            </a:r>
            <a:endParaRPr lang="en-US" sz="2000" dirty="0"/>
          </a:p>
          <a:p>
            <a:pPr marL="514350" indent="-514350">
              <a:buFont typeface="+mj-lt"/>
              <a:buAutoNum type="romanUcPeriod"/>
            </a:pPr>
            <a:endParaRPr lang="en-US" sz="2000" dirty="0"/>
          </a:p>
          <a:p>
            <a:r>
              <a:rPr lang="en-US" sz="2000" dirty="0"/>
              <a:t>Deep Dive on Bulk</a:t>
            </a:r>
          </a:p>
          <a:p>
            <a:pPr marL="514350" indent="-514350">
              <a:buClr>
                <a:schemeClr val="bg1"/>
              </a:buClr>
              <a:buFont typeface="+mj-lt"/>
              <a:buAutoNum type="romanUcPeriod"/>
            </a:pPr>
            <a:r>
              <a:rPr lang="en-US" sz="2000" dirty="0">
                <a:hlinkClick r:id="rId9" action="ppaction://hlinksldjump"/>
              </a:rPr>
              <a:t>Requirements</a:t>
            </a:r>
            <a:endParaRPr lang="en-US" sz="2000" dirty="0"/>
          </a:p>
          <a:p>
            <a:pPr marL="514350" indent="-514350">
              <a:buClr>
                <a:schemeClr val="bg1"/>
              </a:buClr>
              <a:buFont typeface="+mj-lt"/>
              <a:buAutoNum type="romanUcPeriod"/>
            </a:pPr>
            <a:r>
              <a:rPr lang="en-US" sz="2000" dirty="0">
                <a:hlinkClick r:id="rId10" action="ppaction://hlinksldjump"/>
              </a:rPr>
              <a:t>Test Cases</a:t>
            </a:r>
            <a:endParaRPr lang="en-US" sz="2000" dirty="0"/>
          </a:p>
          <a:p>
            <a:pPr marL="514350" indent="-514350">
              <a:buClr>
                <a:schemeClr val="bg1"/>
              </a:buClr>
              <a:buFont typeface="+mj-lt"/>
              <a:buAutoNum type="romanUcPeriod"/>
            </a:pPr>
            <a:r>
              <a:rPr lang="en-US" sz="2000" dirty="0">
                <a:hlinkClick r:id="rId11" action="ppaction://hlinksldjump"/>
              </a:rPr>
              <a:t>APIs</a:t>
            </a:r>
            <a:endParaRPr lang="en-US" sz="2000" dirty="0"/>
          </a:p>
          <a:p>
            <a:pPr marL="514350" indent="-514350">
              <a:buFont typeface="+mj-lt"/>
              <a:buAutoNum type="romanUcPeriod"/>
            </a:pPr>
            <a:endParaRPr lang="en-US" sz="2000" dirty="0"/>
          </a:p>
          <a:p>
            <a:pPr marL="514350" indent="-514350">
              <a:buFont typeface="+mj-lt"/>
              <a:buAutoNum type="romanUcPeriod"/>
            </a:pPr>
            <a:endParaRPr lang="en-US" sz="2000" dirty="0"/>
          </a:p>
        </p:txBody>
      </p:sp>
    </p:spTree>
    <p:extLst>
      <p:ext uri="{BB962C8B-B14F-4D97-AF65-F5344CB8AC3E}">
        <p14:creationId xmlns:p14="http://schemas.microsoft.com/office/powerpoint/2010/main" val="134290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8475" y="609775"/>
            <a:ext cx="5340538" cy="683684"/>
          </a:xfrm>
        </p:spPr>
        <p:txBody>
          <a:bodyPr/>
          <a:lstStyle/>
          <a:p>
            <a:pPr>
              <a:buClr>
                <a:schemeClr val="bg1"/>
              </a:buClr>
            </a:pPr>
            <a:r>
              <a:rPr lang="en-US" dirty="0"/>
              <a:t>BULK PAYMENTS</a:t>
            </a:r>
          </a:p>
          <a:p>
            <a:pPr marL="514350" indent="-514350">
              <a:buClr>
                <a:schemeClr val="bg1"/>
              </a:buClr>
              <a:buFont typeface="+mj-lt"/>
              <a:buAutoNum type="romanUcPeriod"/>
            </a:pPr>
            <a:r>
              <a:rPr lang="en-US" sz="2000" dirty="0">
                <a:hlinkClick r:id="rId2" action="ppaction://hlinksldjump"/>
              </a:rPr>
              <a:t>Send and Review</a:t>
            </a:r>
            <a:endParaRPr lang="en-US" sz="2000" dirty="0"/>
          </a:p>
          <a:p>
            <a:pPr marL="514350" indent="-514350">
              <a:buClr>
                <a:schemeClr val="bg1"/>
              </a:buClr>
              <a:buFont typeface="+mj-lt"/>
              <a:buAutoNum type="romanUcPeriod"/>
            </a:pPr>
            <a:r>
              <a:rPr lang="en-US" sz="2000" dirty="0">
                <a:hlinkClick r:id="rId3" action="ppaction://hlinksldjump"/>
              </a:rPr>
              <a:t>Distributed Authority</a:t>
            </a:r>
            <a:endParaRPr lang="en-US" sz="2000" dirty="0"/>
          </a:p>
          <a:p>
            <a:pPr marL="514350" indent="-514350">
              <a:buClr>
                <a:schemeClr val="bg1"/>
              </a:buClr>
              <a:buFont typeface="+mj-lt"/>
              <a:buAutoNum type="romanUcPeriod"/>
            </a:pPr>
            <a:r>
              <a:rPr lang="en-US" sz="2000" dirty="0">
                <a:hlinkClick r:id="rId4" action="ppaction://hlinksldjump"/>
              </a:rPr>
              <a:t>Funds Reservation</a:t>
            </a:r>
            <a:endParaRPr lang="en-US" sz="2000" dirty="0"/>
          </a:p>
          <a:p>
            <a:pPr marL="514350" indent="-514350">
              <a:buClr>
                <a:schemeClr val="bg1"/>
              </a:buClr>
              <a:buFont typeface="+mj-lt"/>
              <a:buAutoNum type="romanUcPeriod"/>
            </a:pPr>
            <a:r>
              <a:rPr lang="en-US" sz="2000" dirty="0">
                <a:hlinkClick r:id="rId5" action="ppaction://hlinksldjump"/>
              </a:rPr>
              <a:t>Vouchers</a:t>
            </a:r>
            <a:endParaRPr lang="en-US" sz="2000" dirty="0"/>
          </a:p>
          <a:p>
            <a:pPr marL="514350" indent="-514350">
              <a:buClr>
                <a:schemeClr val="bg1"/>
              </a:buClr>
              <a:buFont typeface="+mj-lt"/>
              <a:buAutoNum type="romanUcPeriod"/>
            </a:pPr>
            <a:r>
              <a:rPr lang="en-US" sz="2000" dirty="0">
                <a:hlinkClick r:id="rId6" action="ppaction://hlinksldjump"/>
              </a:rPr>
              <a:t>Funds Reservation Report</a:t>
            </a:r>
            <a:endParaRPr lang="en-US" sz="2000" dirty="0"/>
          </a:p>
          <a:p>
            <a:pPr marL="514350" indent="-514350">
              <a:buFont typeface="+mj-lt"/>
              <a:buAutoNum type="romanUcPeriod"/>
            </a:pPr>
            <a:endParaRPr lang="en-US" sz="2000" dirty="0"/>
          </a:p>
          <a:p>
            <a:r>
              <a:rPr lang="en-US" sz="2000" dirty="0"/>
              <a:t>Deep Dive on Bulk</a:t>
            </a:r>
          </a:p>
          <a:p>
            <a:pPr marL="514350" indent="-514350">
              <a:buClr>
                <a:schemeClr val="bg1"/>
              </a:buClr>
              <a:buFont typeface="+mj-lt"/>
              <a:buAutoNum type="romanUcPeriod"/>
            </a:pPr>
            <a:r>
              <a:rPr lang="en-US" sz="2000" dirty="0">
                <a:hlinkClick r:id="rId7" action="ppaction://hlinksldjump"/>
              </a:rPr>
              <a:t>Requirements</a:t>
            </a:r>
            <a:endParaRPr lang="en-US" sz="2000" dirty="0"/>
          </a:p>
          <a:p>
            <a:pPr marL="514350" indent="-514350">
              <a:buClr>
                <a:schemeClr val="bg1"/>
              </a:buClr>
              <a:buFont typeface="+mj-lt"/>
              <a:buAutoNum type="romanUcPeriod"/>
            </a:pPr>
            <a:r>
              <a:rPr lang="en-US" sz="2000" dirty="0">
                <a:hlinkClick r:id="rId8" action="ppaction://hlinksldjump"/>
              </a:rPr>
              <a:t>Test Cases</a:t>
            </a:r>
            <a:endParaRPr lang="en-US" sz="2000" dirty="0"/>
          </a:p>
          <a:p>
            <a:pPr marL="514350" indent="-514350">
              <a:buClr>
                <a:schemeClr val="bg1"/>
              </a:buClr>
              <a:buFont typeface="+mj-lt"/>
              <a:buAutoNum type="romanUcPeriod"/>
            </a:pPr>
            <a:r>
              <a:rPr lang="en-US" sz="2000" dirty="0">
                <a:hlinkClick r:id="rId9" action="ppaction://hlinksldjump"/>
              </a:rPr>
              <a:t>APIs</a:t>
            </a:r>
            <a:endParaRPr lang="en-US" sz="2000" dirty="0"/>
          </a:p>
          <a:p>
            <a:pPr marL="514350" indent="-514350">
              <a:buFont typeface="+mj-lt"/>
              <a:buAutoNum type="romanUcPeriod"/>
            </a:pPr>
            <a:endParaRPr lang="en-US" sz="2000" dirty="0"/>
          </a:p>
        </p:txBody>
      </p:sp>
      <p:sp>
        <p:nvSpPr>
          <p:cNvPr id="3" name="AutoShape 2" descr="http://uxrepo.com/static/icon-sets/elusive/svg/home-circled.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uxrepo.com/static/icon-sets/elusive/svg/home-circled.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2" descr="https://cdn1.iconfinder.com/data/icons/MetroStation-PNG/128/MB__home.png">
            <a:hlinkClick r:id="rId10" action="ppaction://hlinksldjump"/>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195202" y="160338"/>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88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BULK PAYMENTS – Send and Review</a:t>
            </a:r>
          </a:p>
        </p:txBody>
      </p:sp>
      <p:sp>
        <p:nvSpPr>
          <p:cNvPr id="4" name="Slide Number Placeholder 3"/>
          <p:cNvSpPr>
            <a:spLocks noGrp="1"/>
          </p:cNvSpPr>
          <p:nvPr>
            <p:ph type="sldNum" sz="quarter" idx="4294967295"/>
          </p:nvPr>
        </p:nvSpPr>
        <p:spPr/>
        <p:txBody>
          <a:bodyPr/>
          <a:lstStyle/>
          <a:p>
            <a:fld id="{CEA59029-AE63-4CEF-B691-D4488B176AF2}" type="slidenum">
              <a:rPr lang="en-US" smtClean="0">
                <a:solidFill>
                  <a:prstClr val="black">
                    <a:tint val="75000"/>
                  </a:prstClr>
                </a:solidFill>
              </a:rPr>
              <a:pPr/>
              <a:t>8</a:t>
            </a:fld>
            <a:endParaRPr lang="en-US" dirty="0">
              <a:solidFill>
                <a:prstClr val="black">
                  <a:tint val="75000"/>
                </a:prstClr>
              </a:solidFill>
            </a:endParaRP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28603" y="1384001"/>
            <a:ext cx="7816062" cy="2292608"/>
          </a:xfrm>
          <a:prstGeom prst="rect">
            <a:avLst/>
          </a:prstGeom>
          <a:noFill/>
          <a:ln w="3175">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28601" y="3761102"/>
            <a:ext cx="7816064" cy="2277553"/>
          </a:xfrm>
          <a:prstGeom prst="rect">
            <a:avLst/>
          </a:prstGeom>
          <a:noFill/>
          <a:ln w="3175">
            <a:solidFill>
              <a:schemeClr val="tx1">
                <a:lumMod val="50000"/>
                <a:lumOff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4" name="Rectangle 13"/>
          <p:cNvSpPr/>
          <p:nvPr/>
        </p:nvSpPr>
        <p:spPr bwMode="auto">
          <a:xfrm>
            <a:off x="228600" y="894081"/>
            <a:ext cx="4446142" cy="351187"/>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Send one bulk payment file through IST that can go recipients on any DFSP</a:t>
            </a:r>
          </a:p>
        </p:txBody>
      </p:sp>
      <p:sp>
        <p:nvSpPr>
          <p:cNvPr id="17" name="Rectangle 16"/>
          <p:cNvSpPr/>
          <p:nvPr/>
        </p:nvSpPr>
        <p:spPr bwMode="auto">
          <a:xfrm>
            <a:off x="213932" y="6197309"/>
            <a:ext cx="2654122" cy="50628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Informative texts to users to notify them of payments and to suggest account opening</a:t>
            </a:r>
          </a:p>
        </p:txBody>
      </p:sp>
      <p:grpSp>
        <p:nvGrpSpPr>
          <p:cNvPr id="2" name="Group 1"/>
          <p:cNvGrpSpPr/>
          <p:nvPr/>
        </p:nvGrpSpPr>
        <p:grpSpPr>
          <a:xfrm>
            <a:off x="2868054" y="1130001"/>
            <a:ext cx="4012806" cy="1283969"/>
            <a:chOff x="2868054" y="1130001"/>
            <a:chExt cx="4012806" cy="1283969"/>
          </a:xfrm>
        </p:grpSpPr>
        <p:sp>
          <p:nvSpPr>
            <p:cNvPr id="13" name="Rectangle 12"/>
            <p:cNvSpPr/>
            <p:nvPr/>
          </p:nvSpPr>
          <p:spPr bwMode="auto">
            <a:xfrm>
              <a:off x="5196840" y="1130001"/>
              <a:ext cx="1684020" cy="508000"/>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Data match criteria would be determined by payer</a:t>
              </a:r>
            </a:p>
          </p:txBody>
        </p:sp>
        <p:cxnSp>
          <p:nvCxnSpPr>
            <p:cNvPr id="19" name="Straight Arrow Connector 18"/>
            <p:cNvCxnSpPr/>
            <p:nvPr/>
          </p:nvCxnSpPr>
          <p:spPr>
            <a:xfrm flipH="1">
              <a:off x="2868054" y="1627843"/>
              <a:ext cx="2336406" cy="786127"/>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448710" y="1638003"/>
              <a:ext cx="1121510" cy="775967"/>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452844" y="1638003"/>
              <a:ext cx="368836" cy="710914"/>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7869951" y="2001385"/>
            <a:ext cx="1210505" cy="825169"/>
            <a:chOff x="7566876" y="2001385"/>
            <a:chExt cx="1507409" cy="825169"/>
          </a:xfrm>
        </p:grpSpPr>
        <p:sp>
          <p:nvSpPr>
            <p:cNvPr id="12" name="Rectangle 11"/>
            <p:cNvSpPr/>
            <p:nvPr/>
          </p:nvSpPr>
          <p:spPr bwMode="auto">
            <a:xfrm>
              <a:off x="7784443" y="2001385"/>
              <a:ext cx="1289842" cy="82516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Delivery attempts continue until expiration date</a:t>
              </a:r>
            </a:p>
          </p:txBody>
        </p:sp>
        <p:cxnSp>
          <p:nvCxnSpPr>
            <p:cNvPr id="27" name="Straight Arrow Connector 26"/>
            <p:cNvCxnSpPr>
              <a:stCxn id="12" idx="1"/>
            </p:cNvCxnSpPr>
            <p:nvPr/>
          </p:nvCxnSpPr>
          <p:spPr>
            <a:xfrm flipH="1">
              <a:off x="7566876" y="2413970"/>
              <a:ext cx="217567" cy="0"/>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5931017" y="4524288"/>
            <a:ext cx="3110411" cy="789578"/>
            <a:chOff x="5931017" y="4524288"/>
            <a:chExt cx="3110411" cy="789578"/>
          </a:xfrm>
        </p:grpSpPr>
        <p:sp>
          <p:nvSpPr>
            <p:cNvPr id="15" name="Rectangle 14"/>
            <p:cNvSpPr/>
            <p:nvPr/>
          </p:nvSpPr>
          <p:spPr bwMode="auto">
            <a:xfrm>
              <a:off x="7895592" y="4524288"/>
              <a:ext cx="1145836" cy="78957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defTabSz="914099"/>
              <a:r>
                <a:rPr lang="en-US" sz="1000" dirty="0">
                  <a:solidFill>
                    <a:schemeClr val="bg1"/>
                  </a:solidFill>
                </a:rPr>
                <a:t>Recipients who do not have an account will be prompted to open one</a:t>
              </a:r>
            </a:p>
          </p:txBody>
        </p:sp>
        <p:cxnSp>
          <p:nvCxnSpPr>
            <p:cNvPr id="1031" name="Straight Arrow Connector 1030"/>
            <p:cNvCxnSpPr/>
            <p:nvPr/>
          </p:nvCxnSpPr>
          <p:spPr>
            <a:xfrm flipH="1">
              <a:off x="5931017" y="5159229"/>
              <a:ext cx="1964102" cy="0"/>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5071115" y="5431019"/>
            <a:ext cx="3970313" cy="726499"/>
            <a:chOff x="5071115" y="5431019"/>
            <a:chExt cx="3970313" cy="726499"/>
          </a:xfrm>
        </p:grpSpPr>
        <p:sp>
          <p:nvSpPr>
            <p:cNvPr id="16" name="Rectangle 15"/>
            <p:cNvSpPr/>
            <p:nvPr/>
          </p:nvSpPr>
          <p:spPr bwMode="auto">
            <a:xfrm>
              <a:off x="7895592" y="5431019"/>
              <a:ext cx="1145836" cy="726499"/>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defTabSz="914099"/>
              <a:r>
                <a:rPr lang="en-US" sz="1000" dirty="0">
                  <a:solidFill>
                    <a:schemeClr val="bg1"/>
                  </a:solidFill>
                </a:rPr>
                <a:t>Specific error codes to guide follow-up data cleansing</a:t>
              </a:r>
            </a:p>
          </p:txBody>
        </p:sp>
        <p:sp>
          <p:nvSpPr>
            <p:cNvPr id="31" name="Oval 30"/>
            <p:cNvSpPr/>
            <p:nvPr/>
          </p:nvSpPr>
          <p:spPr>
            <a:xfrm>
              <a:off x="5071115" y="5448090"/>
              <a:ext cx="1177040" cy="375920"/>
            </a:xfrm>
            <a:prstGeom prst="ellipse">
              <a:avLst/>
            </a:prstGeom>
            <a:no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cxnSp>
          <p:nvCxnSpPr>
            <p:cNvPr id="1033" name="Straight Arrow Connector 1032"/>
            <p:cNvCxnSpPr>
              <a:endCxn id="31" idx="6"/>
            </p:cNvCxnSpPr>
            <p:nvPr/>
          </p:nvCxnSpPr>
          <p:spPr>
            <a:xfrm flipH="1">
              <a:off x="6248155" y="5636050"/>
              <a:ext cx="1646964" cy="0"/>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2868054" y="6197309"/>
            <a:ext cx="5931421" cy="587333"/>
            <a:chOff x="2868054" y="6197309"/>
            <a:chExt cx="5931421" cy="587333"/>
          </a:xfrm>
        </p:grpSpPr>
        <p:sp>
          <p:nvSpPr>
            <p:cNvPr id="38" name="Rounded Rectangle 37"/>
            <p:cNvSpPr/>
            <p:nvPr/>
          </p:nvSpPr>
          <p:spPr>
            <a:xfrm>
              <a:off x="5452844" y="6197309"/>
              <a:ext cx="3346631" cy="587333"/>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“You have pending payment of 150 from India Health NGO. Dial *105# to open mobile account and receive the money”</a:t>
              </a:r>
            </a:p>
          </p:txBody>
        </p:sp>
        <p:cxnSp>
          <p:nvCxnSpPr>
            <p:cNvPr id="29" name="Straight Arrow Connector 28"/>
            <p:cNvCxnSpPr>
              <a:stCxn id="17" idx="3"/>
            </p:cNvCxnSpPr>
            <p:nvPr/>
          </p:nvCxnSpPr>
          <p:spPr>
            <a:xfrm>
              <a:off x="2868054" y="6450453"/>
              <a:ext cx="2584790" cy="86810"/>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2868054" y="6121128"/>
            <a:ext cx="2328786" cy="495429"/>
            <a:chOff x="2868054" y="6121128"/>
            <a:chExt cx="2328786" cy="495429"/>
          </a:xfrm>
        </p:grpSpPr>
        <p:cxnSp>
          <p:nvCxnSpPr>
            <p:cNvPr id="26" name="Straight Arrow Connector 25"/>
            <p:cNvCxnSpPr>
              <a:stCxn id="17" idx="3"/>
              <a:endCxn id="1024" idx="1"/>
            </p:cNvCxnSpPr>
            <p:nvPr/>
          </p:nvCxnSpPr>
          <p:spPr>
            <a:xfrm flipV="1">
              <a:off x="2868054" y="6368843"/>
              <a:ext cx="361215" cy="81610"/>
            </a:xfrm>
            <a:prstGeom prst="straightConnector1">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024" name="Rounded Rectangle 1023"/>
            <p:cNvSpPr/>
            <p:nvPr/>
          </p:nvSpPr>
          <p:spPr>
            <a:xfrm>
              <a:off x="3229269" y="6121128"/>
              <a:ext cx="1967571" cy="495429"/>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t>“You have received a payment of 150 from India Health NGO”</a:t>
              </a:r>
            </a:p>
          </p:txBody>
        </p:sp>
      </p:grpSp>
      <p:sp>
        <p:nvSpPr>
          <p:cNvPr id="30" name="Down Arrow 29">
            <a:hlinkClick r:id="rId4" action="ppaction://hlinksldjump"/>
          </p:cNvPr>
          <p:cNvSpPr/>
          <p:nvPr/>
        </p:nvSpPr>
        <p:spPr bwMode="auto">
          <a:xfrm flipV="1">
            <a:off x="8708035" y="215137"/>
            <a:ext cx="182880" cy="274320"/>
          </a:xfrm>
          <a:prstGeom prst="downArrow">
            <a:avLst>
              <a:gd name="adj1" fmla="val 43030"/>
              <a:gd name="adj2" fmla="val 50000"/>
            </a:avLst>
          </a:prstGeom>
          <a:solidFill>
            <a:schemeClr val="bg1"/>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endParaRPr lang="en-US" sz="1000" dirty="0">
              <a:solidFill>
                <a:schemeClr val="bg1"/>
              </a:solidFill>
            </a:endParaRPr>
          </a:p>
        </p:txBody>
      </p:sp>
      <p:grpSp>
        <p:nvGrpSpPr>
          <p:cNvPr id="42" name="Group 41"/>
          <p:cNvGrpSpPr/>
          <p:nvPr/>
        </p:nvGrpSpPr>
        <p:grpSpPr>
          <a:xfrm>
            <a:off x="2085654" y="3894665"/>
            <a:ext cx="3953196" cy="718432"/>
            <a:chOff x="2085654" y="3894665"/>
            <a:chExt cx="3953196" cy="718432"/>
          </a:xfrm>
        </p:grpSpPr>
        <p:sp>
          <p:nvSpPr>
            <p:cNvPr id="7" name="Rectangle 6"/>
            <p:cNvSpPr/>
            <p:nvPr/>
          </p:nvSpPr>
          <p:spPr bwMode="auto">
            <a:xfrm>
              <a:off x="2761355" y="3894665"/>
              <a:ext cx="2398396" cy="397628"/>
            </a:xfrm>
            <a:prstGeom prst="rect">
              <a:avLst/>
            </a:prstGeom>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spcCol="0" rtlCol="0" anchor="ctr" anchorCtr="0" compatLnSpc="1">
              <a:prstTxWarp prst="textNoShape">
                <a:avLst/>
              </a:prstTxWarp>
            </a:bodyPr>
            <a:lstStyle/>
            <a:p>
              <a:pPr algn="ctr" defTabSz="914099"/>
              <a:r>
                <a:rPr lang="en-US" sz="1000" dirty="0">
                  <a:solidFill>
                    <a:schemeClr val="bg1"/>
                  </a:solidFill>
                </a:rPr>
                <a:t>Report header summarizes key data</a:t>
              </a:r>
            </a:p>
          </p:txBody>
        </p:sp>
        <p:cxnSp>
          <p:nvCxnSpPr>
            <p:cNvPr id="34" name="Straight Arrow Connector 33"/>
            <p:cNvCxnSpPr>
              <a:stCxn id="7" idx="2"/>
            </p:cNvCxnSpPr>
            <p:nvPr/>
          </p:nvCxnSpPr>
          <p:spPr>
            <a:xfrm flipH="1">
              <a:off x="2085654" y="4292293"/>
              <a:ext cx="1874899" cy="32080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7" idx="2"/>
            </p:cNvCxnSpPr>
            <p:nvPr/>
          </p:nvCxnSpPr>
          <p:spPr>
            <a:xfrm flipH="1">
              <a:off x="3626778" y="4292293"/>
              <a:ext cx="333775" cy="23199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989241" y="4292293"/>
              <a:ext cx="459469" cy="23199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989241" y="4292293"/>
              <a:ext cx="2049609" cy="32080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7" name="Picture 36" descr="https://cdn1.iconfinder.com/data/icons/MetroStation-PNG/128/MB__home.png">
            <a:hlinkClick r:id="rId5" action="ppaction://hlinksldjump"/>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saturation sat="128000"/>
                    </a14:imgEffect>
                  </a14:imgLayer>
                </a14:imgProps>
              </a:ext>
              <a:ext uri="{28A0092B-C50C-407E-A947-70E740481C1C}">
                <a14:useLocalDpi xmlns:a14="http://schemas.microsoft.com/office/drawing/2010/main" val="0"/>
              </a:ext>
            </a:extLst>
          </a:blip>
          <a:srcRect/>
          <a:stretch>
            <a:fillRect/>
          </a:stretch>
        </p:blipFill>
        <p:spPr bwMode="auto">
          <a:xfrm>
            <a:off x="6272152" y="216004"/>
            <a:ext cx="320040" cy="3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0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par>
                                <p:cTn id="39" presetID="2" presetClass="entr" presetSubtype="12"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lumMod val="65000"/>
            <a:lumOff val="35000"/>
          </a:schemeClr>
        </a:solidFill>
        <a:ln w="12700">
          <a:noFill/>
          <a:headEnd type="none" w="med" len="med"/>
          <a:tailEnd type="none" w="med" len="med"/>
        </a:ln>
        <a:effectLst/>
        <a:scene3d>
          <a:camera prst="orthographicFront">
            <a:rot lat="0" lon="0" rev="0"/>
          </a:camera>
          <a:lightRig rig="threePt" dir="t">
            <a:rot lat="0" lon="0" rev="1200000"/>
          </a:lightRig>
        </a:scene3d>
        <a:sp3d/>
      </a:spPr>
      <a:bodyPr vert="horz" wrap="square" lIns="91436" tIns="45718" rIns="91436" bIns="45718" numCol="1" spcCol="0" rtlCol="0" anchor="ctr" anchorCtr="0" compatLnSpc="1">
        <a:prstTxWarp prst="textNoShape">
          <a:avLst/>
        </a:prstTxWarp>
      </a:bodyPr>
      <a:lstStyle>
        <a:defPPr defTabSz="914099">
          <a:defRPr sz="1000" dirty="0">
            <a:solidFill>
              <a:schemeClr val="bg1"/>
            </a:solidFill>
          </a:defRPr>
        </a:defPPr>
      </a:lstStyle>
      <a:style>
        <a:lnRef idx="0">
          <a:schemeClr val="accent1"/>
        </a:lnRef>
        <a:fillRef idx="3">
          <a:schemeClr val="accent1"/>
        </a:fillRef>
        <a:effectRef idx="3">
          <a:schemeClr val="accent1"/>
        </a:effectRef>
        <a:fontRef idx="minor">
          <a:schemeClr val="lt1"/>
        </a:fontRef>
      </a:style>
    </a:spDef>
    <a:lnDef>
      <a:spPr>
        <a:ln>
          <a:solidFill>
            <a:schemeClr val="bg1">
              <a:lumMod val="50000"/>
            </a:schemeClr>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26816</TotalTime>
  <Words>3415</Words>
  <Application>Microsoft Office PowerPoint</Application>
  <PresentationFormat>On-screen Show (4:3)</PresentationFormat>
  <Paragraphs>613</Paragraphs>
  <Slides>46</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Arial-BoldMT</vt:lpstr>
      <vt:lpstr>ArialMT</vt:lpstr>
      <vt:lpstr>Calibri</vt:lpstr>
      <vt:lpstr>Consolas</vt:lpstr>
      <vt:lpstr>Consolas-Bold</vt:lpstr>
      <vt:lpstr>Segoe</vt:lpstr>
      <vt:lpstr>Times New Roman</vt:lpstr>
      <vt:lpstr>Office Theme</vt:lpstr>
      <vt:lpstr>PowerPoint Presentation</vt:lpstr>
      <vt:lpstr>L1P - Reference Model</vt:lpstr>
      <vt:lpstr>L1P – Component Map</vt:lpstr>
      <vt:lpstr>L1P - Principles</vt:lpstr>
      <vt:lpstr>The Journey</vt:lpstr>
      <vt:lpstr>Investment Roadmap</vt:lpstr>
      <vt:lpstr>PowerPoint Presentation</vt:lpstr>
      <vt:lpstr>PowerPoint Presentation</vt:lpstr>
      <vt:lpstr>BULK PAYMENTS – Send and Review</vt:lpstr>
      <vt:lpstr>SEND BULK PAYMENTS – Distributed Authority</vt:lpstr>
      <vt:lpstr>BULK PAYMENTS – Funds Reservation</vt:lpstr>
      <vt:lpstr>BULK PAYMENTS – Vouchers</vt:lpstr>
      <vt:lpstr>BULK PAYMENTS - Funds Reservation Report</vt:lpstr>
      <vt:lpstr>PowerPoint Presentation</vt:lpstr>
      <vt:lpstr>MANAGE MY ACCOUNT – Self Issue My Account</vt:lpstr>
      <vt:lpstr>MANAGE MY ACCOUNT – Open a Sub-Account</vt:lpstr>
      <vt:lpstr>MANAGE MY ACCOUNT – Close a Sub-Account</vt:lpstr>
      <vt:lpstr>MANAGE MY ACCOUNT – Add a User</vt:lpstr>
      <vt:lpstr>MANAGE MY ACCOUNT – Remove a User</vt:lpstr>
      <vt:lpstr>MANAGE MY ACCOUNT – Rename an Account </vt:lpstr>
      <vt:lpstr>MANAGE MY ACCOUNT – Change Primary Account</vt:lpstr>
      <vt:lpstr>PowerPoint Presentation</vt:lpstr>
      <vt:lpstr>SEND MONEY TO ANYONE</vt:lpstr>
      <vt:lpstr>PowerPoint Presentation</vt:lpstr>
      <vt:lpstr>BUY GOODS – Validate on Customer Phone</vt:lpstr>
      <vt:lpstr>BUY GOODS – Voucher: Validate on Customer Phone</vt:lpstr>
      <vt:lpstr>BUY GOODS- mWallet: Validate on Merchant Device</vt:lpstr>
      <vt:lpstr>BUY GOODS: Validate on Traditional POS Terminal</vt:lpstr>
      <vt:lpstr>PowerPoint Presentation</vt:lpstr>
      <vt:lpstr>KEEP MONEY SECURE – Check My Account Balance</vt:lpstr>
      <vt:lpstr>KEEP MONEY SECURE – Tier Limits</vt:lpstr>
      <vt:lpstr>KEEP MONEY SECURE - IST Checks &amp; Balances</vt:lpstr>
      <vt:lpstr>KEEP MONEY SECURE – Fraud Check and Blacklist</vt:lpstr>
      <vt:lpstr>PowerPoint Presentation</vt:lpstr>
      <vt:lpstr>AGENT TRANSACTIONS - NFC Registration</vt:lpstr>
      <vt:lpstr>AGENT TRANSACTIONS – Biometric Registration</vt:lpstr>
      <vt:lpstr>AGENT TRANSACTIONS – Cash In</vt:lpstr>
      <vt:lpstr>AGENT TRANSACTIONS – Cash Out</vt:lpstr>
      <vt:lpstr>PowerPoint Presentation</vt:lpstr>
      <vt:lpstr>AGENT MANAGEMENT – Agent Network Dashboard</vt:lpstr>
      <vt:lpstr>AGENT MANAGEMENT – Cash Request</vt:lpstr>
      <vt:lpstr>AGENT TRANSACTIONS – Agent Float Management</vt:lpstr>
      <vt:lpstr>PowerPoint Presentation</vt:lpstr>
      <vt:lpstr>Bulk Payment – IST Requirements – Pg 33 &amp; 34</vt:lpstr>
      <vt:lpstr>Bulk Payment Tests – End to End</vt:lpstr>
      <vt:lpstr>Bulk Payment API</vt:lpstr>
    </vt:vector>
  </TitlesOfParts>
  <Company>Colehour+Cohen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Mariko J. Helm</dc:creator>
  <cp:lastModifiedBy>Kimberly Walters</cp:lastModifiedBy>
  <cp:revision>723</cp:revision>
  <cp:lastPrinted>2015-12-02T19:17:07Z</cp:lastPrinted>
  <dcterms:created xsi:type="dcterms:W3CDTF">2015-07-23T00:45:00Z</dcterms:created>
  <dcterms:modified xsi:type="dcterms:W3CDTF">2016-08-02T21:39:13Z</dcterms:modified>
</cp:coreProperties>
</file>